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88" r:id="rId4"/>
    <p:sldId id="285" r:id="rId5"/>
    <p:sldId id="286" r:id="rId6"/>
    <p:sldId id="284" r:id="rId7"/>
    <p:sldId id="287" r:id="rId8"/>
    <p:sldId id="289" r:id="rId9"/>
    <p:sldId id="291" r:id="rId10"/>
    <p:sldId id="292" r:id="rId11"/>
    <p:sldId id="293" r:id="rId12"/>
    <p:sldId id="294" r:id="rId13"/>
    <p:sldId id="301" r:id="rId14"/>
    <p:sldId id="295" r:id="rId15"/>
    <p:sldId id="302" r:id="rId16"/>
    <p:sldId id="296" r:id="rId17"/>
    <p:sldId id="303" r:id="rId18"/>
    <p:sldId id="304" r:id="rId19"/>
    <p:sldId id="300" r:id="rId20"/>
    <p:sldId id="297" r:id="rId21"/>
    <p:sldId id="305" r:id="rId22"/>
    <p:sldId id="298" r:id="rId23"/>
    <p:sldId id="299" r:id="rId24"/>
    <p:sldId id="306" r:id="rId25"/>
    <p:sldId id="308" r:id="rId26"/>
    <p:sldId id="290" r:id="rId27"/>
    <p:sldId id="307"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XMJS8MJY5lG5I36G2zT43p2yu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7D085-1EBF-4767-90E2-29406D25A70C}">
  <a:tblStyle styleId="{3357D085-1EBF-4767-90E2-29406D25A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5183188" y="987425"/>
            <a:ext cx="6172200" cy="4873625"/>
          </a:xfrm>
          <a:prstGeom prst="rect">
            <a:avLst/>
          </a:prstGeom>
          <a:noFill/>
          <a:ln>
            <a:noFill/>
          </a:ln>
        </p:spPr>
      </p:sp>
      <p:sp>
        <p:nvSpPr>
          <p:cNvPr id="64" name="Google Shape;64;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6.gif"/><Relationship Id="rId4" Type="http://schemas.openxmlformats.org/officeDocument/2006/relationships/image" Target="../media/image55.gif"/></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4.png"/><Relationship Id="rId3" Type="http://schemas.openxmlformats.org/officeDocument/2006/relationships/image" Target="../media/image76.jpeg"/><Relationship Id="rId7" Type="http://schemas.openxmlformats.org/officeDocument/2006/relationships/image" Target="../media/image80.jpeg"/><Relationship Id="rId12" Type="http://schemas.openxmlformats.org/officeDocument/2006/relationships/image" Target="../media/image85.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jpeg"/><Relationship Id="rId11" Type="http://schemas.openxmlformats.org/officeDocument/2006/relationships/image" Target="../media/image84.jpeg"/><Relationship Id="rId5" Type="http://schemas.openxmlformats.org/officeDocument/2006/relationships/image" Target="../media/image78.jpe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44602CB5-8A9C-4469-99D7-418A187434C6}"/>
              </a:ext>
            </a:extLst>
          </p:cNvPr>
          <p:cNvSpPr txBox="1"/>
          <p:nvPr/>
        </p:nvSpPr>
        <p:spPr>
          <a:xfrm>
            <a:off x="382500" y="474775"/>
            <a:ext cx="11427000"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Actualizar Raspberry PI OS Debian</a:t>
            </a:r>
            <a:endParaRPr sz="3800" b="1" i="0" u="none" strike="noStrike" cap="none" dirty="0">
              <a:solidFill>
                <a:srgbClr val="1C81DC"/>
              </a:solidFill>
              <a:latin typeface="Calibri"/>
              <a:ea typeface="Calibri"/>
              <a:cs typeface="Calibri"/>
              <a:sym typeface="Calibri"/>
            </a:endParaRPr>
          </a:p>
        </p:txBody>
      </p:sp>
      <p:pic>
        <p:nvPicPr>
          <p:cNvPr id="4" name="Imagen 3">
            <a:extLst>
              <a:ext uri="{FF2B5EF4-FFF2-40B4-BE49-F238E27FC236}">
                <a16:creationId xmlns:a16="http://schemas.microsoft.com/office/drawing/2014/main" id="{CA49D594-5520-4D34-97BC-1142ABE885DA}"/>
              </a:ext>
            </a:extLst>
          </p:cNvPr>
          <p:cNvPicPr>
            <a:picLocks noChangeAspect="1"/>
          </p:cNvPicPr>
          <p:nvPr/>
        </p:nvPicPr>
        <p:blipFill>
          <a:blip r:embed="rId2"/>
          <a:stretch>
            <a:fillRect/>
          </a:stretch>
        </p:blipFill>
        <p:spPr>
          <a:xfrm>
            <a:off x="2837274" y="1057468"/>
            <a:ext cx="6517452" cy="5800532"/>
          </a:xfrm>
          <a:prstGeom prst="rect">
            <a:avLst/>
          </a:prstGeom>
        </p:spPr>
      </p:pic>
      <p:sp>
        <p:nvSpPr>
          <p:cNvPr id="5" name="Rectángulo: esquinas redondeadas 4">
            <a:extLst>
              <a:ext uri="{FF2B5EF4-FFF2-40B4-BE49-F238E27FC236}">
                <a16:creationId xmlns:a16="http://schemas.microsoft.com/office/drawing/2014/main" id="{9169165E-2D74-4B92-93CF-88C628C681E2}"/>
              </a:ext>
            </a:extLst>
          </p:cNvPr>
          <p:cNvSpPr/>
          <p:nvPr/>
        </p:nvSpPr>
        <p:spPr>
          <a:xfrm>
            <a:off x="382500" y="3630735"/>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update</a:t>
            </a:r>
            <a:r>
              <a:rPr lang="es-MX" sz="1600" b="1" dirty="0">
                <a:solidFill>
                  <a:schemeClr val="bg1"/>
                </a:solidFill>
              </a:rPr>
              <a:t> -y</a:t>
            </a:r>
            <a:endParaRPr lang="es-CO" sz="1600" b="1" dirty="0">
              <a:solidFill>
                <a:schemeClr val="bg1"/>
              </a:solidFill>
            </a:endParaRPr>
          </a:p>
        </p:txBody>
      </p:sp>
      <p:sp>
        <p:nvSpPr>
          <p:cNvPr id="8" name="Rectángulo: esquinas redondeadas 7">
            <a:extLst>
              <a:ext uri="{FF2B5EF4-FFF2-40B4-BE49-F238E27FC236}">
                <a16:creationId xmlns:a16="http://schemas.microsoft.com/office/drawing/2014/main" id="{12189F08-6553-4466-B68B-84129FC5022C}"/>
              </a:ext>
            </a:extLst>
          </p:cNvPr>
          <p:cNvSpPr/>
          <p:nvPr/>
        </p:nvSpPr>
        <p:spPr>
          <a:xfrm>
            <a:off x="8654663" y="3621309"/>
            <a:ext cx="3235680"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upgrade</a:t>
            </a:r>
            <a:r>
              <a:rPr lang="es-MX" sz="1600" b="1" dirty="0">
                <a:solidFill>
                  <a:schemeClr val="bg1"/>
                </a:solidFill>
              </a:rPr>
              <a:t> -y</a:t>
            </a:r>
            <a:endParaRPr lang="es-CO" sz="1600" b="1" dirty="0">
              <a:solidFill>
                <a:schemeClr val="bg1"/>
              </a:solidFill>
            </a:endParaRPr>
          </a:p>
        </p:txBody>
      </p:sp>
      <p:pic>
        <p:nvPicPr>
          <p:cNvPr id="10" name="Imagen 9">
            <a:extLst>
              <a:ext uri="{FF2B5EF4-FFF2-40B4-BE49-F238E27FC236}">
                <a16:creationId xmlns:a16="http://schemas.microsoft.com/office/drawing/2014/main" id="{D84C451F-A2C8-4179-8766-870D1F4EA2D1}"/>
              </a:ext>
            </a:extLst>
          </p:cNvPr>
          <p:cNvPicPr>
            <a:picLocks noChangeAspect="1"/>
          </p:cNvPicPr>
          <p:nvPr/>
        </p:nvPicPr>
        <p:blipFill>
          <a:blip r:embed="rId3"/>
          <a:stretch>
            <a:fillRect/>
          </a:stretch>
        </p:blipFill>
        <p:spPr>
          <a:xfrm>
            <a:off x="301657" y="3596677"/>
            <a:ext cx="722109" cy="722109"/>
          </a:xfrm>
          <a:prstGeom prst="rect">
            <a:avLst/>
          </a:prstGeom>
        </p:spPr>
      </p:pic>
      <p:pic>
        <p:nvPicPr>
          <p:cNvPr id="13" name="Imagen 12">
            <a:extLst>
              <a:ext uri="{FF2B5EF4-FFF2-40B4-BE49-F238E27FC236}">
                <a16:creationId xmlns:a16="http://schemas.microsoft.com/office/drawing/2014/main" id="{DF4D3FF1-B568-4B01-B080-7DF6C1F468BD}"/>
              </a:ext>
            </a:extLst>
          </p:cNvPr>
          <p:cNvPicPr>
            <a:picLocks noChangeAspect="1"/>
          </p:cNvPicPr>
          <p:nvPr/>
        </p:nvPicPr>
        <p:blipFill>
          <a:blip r:embed="rId3"/>
          <a:stretch>
            <a:fillRect/>
          </a:stretch>
        </p:blipFill>
        <p:spPr>
          <a:xfrm>
            <a:off x="8654663" y="3596677"/>
            <a:ext cx="722109" cy="722109"/>
          </a:xfrm>
          <a:prstGeom prst="rect">
            <a:avLst/>
          </a:prstGeom>
        </p:spPr>
      </p:pic>
      <p:pic>
        <p:nvPicPr>
          <p:cNvPr id="14" name="Imagen 13">
            <a:extLst>
              <a:ext uri="{FF2B5EF4-FFF2-40B4-BE49-F238E27FC236}">
                <a16:creationId xmlns:a16="http://schemas.microsoft.com/office/drawing/2014/main" id="{16F2D1BC-CBAF-482F-A292-F6E35E3C81D9}"/>
              </a:ext>
            </a:extLst>
          </p:cNvPr>
          <p:cNvPicPr>
            <a:picLocks noChangeAspect="1"/>
          </p:cNvPicPr>
          <p:nvPr/>
        </p:nvPicPr>
        <p:blipFill>
          <a:blip r:embed="rId4"/>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400049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C28FE0C0-77B3-4941-A2D0-49FB1FDDD905}"/>
              </a:ext>
            </a:extLst>
          </p:cNvPr>
          <p:cNvSpPr txBox="1"/>
          <p:nvPr/>
        </p:nvSpPr>
        <p:spPr>
          <a:xfrm>
            <a:off x="382500" y="437068"/>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Preparación de Entorno de Trabajo Windows y Linux u otros dispositivos Requeridos.</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260C0356-2693-4C75-9CEE-1EF93D5AD9E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38" y="1675838"/>
            <a:ext cx="3723607" cy="2094371"/>
          </a:xfrm>
          <a:prstGeom prst="rect">
            <a:avLst/>
          </a:prstGeom>
          <a:noFill/>
          <a:ln>
            <a:noFill/>
          </a:ln>
        </p:spPr>
      </p:pic>
      <p:pic>
        <p:nvPicPr>
          <p:cNvPr id="4" name="Imagen 3">
            <a:extLst>
              <a:ext uri="{FF2B5EF4-FFF2-40B4-BE49-F238E27FC236}">
                <a16:creationId xmlns:a16="http://schemas.microsoft.com/office/drawing/2014/main" id="{BF18FFD6-964E-4156-BE8F-4897C21DE29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16" y="3098740"/>
            <a:ext cx="3967044" cy="2230845"/>
          </a:xfrm>
          <a:prstGeom prst="rect">
            <a:avLst/>
          </a:prstGeom>
          <a:noFill/>
          <a:ln>
            <a:noFill/>
          </a:ln>
        </p:spPr>
      </p:pic>
      <p:pic>
        <p:nvPicPr>
          <p:cNvPr id="5" name="Imagen 4">
            <a:extLst>
              <a:ext uri="{FF2B5EF4-FFF2-40B4-BE49-F238E27FC236}">
                <a16:creationId xmlns:a16="http://schemas.microsoft.com/office/drawing/2014/main" id="{0C4FFB51-7FC0-4B18-8CDA-43CBC995F04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5070" y="4214162"/>
            <a:ext cx="4105815" cy="2308882"/>
          </a:xfrm>
          <a:prstGeom prst="rect">
            <a:avLst/>
          </a:prstGeom>
          <a:noFill/>
          <a:ln>
            <a:noFill/>
          </a:ln>
        </p:spPr>
      </p:pic>
      <p:sp>
        <p:nvSpPr>
          <p:cNvPr id="6" name="Rectángulo: esquinas redondeadas 5">
            <a:extLst>
              <a:ext uri="{FF2B5EF4-FFF2-40B4-BE49-F238E27FC236}">
                <a16:creationId xmlns:a16="http://schemas.microsoft.com/office/drawing/2014/main" id="{F2EB45BC-81F5-4CC0-B8F2-C57BC86329CB}"/>
              </a:ext>
            </a:extLst>
          </p:cNvPr>
          <p:cNvSpPr/>
          <p:nvPr/>
        </p:nvSpPr>
        <p:spPr>
          <a:xfrm>
            <a:off x="5628049" y="2272208"/>
            <a:ext cx="2778377" cy="29960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	&gt;_: sudo </a:t>
            </a:r>
            <a:r>
              <a:rPr lang="es-MX" sz="1600" b="1" dirty="0" err="1">
                <a:solidFill>
                  <a:schemeClr val="bg1"/>
                </a:solidFill>
              </a:rPr>
              <a:t>pwd</a:t>
            </a:r>
            <a:endParaRPr lang="es-MX"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a:solidFill>
                  <a:schemeClr val="bg1"/>
                </a:solidFill>
              </a:rPr>
              <a:t>sudo cd</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ls</a:t>
            </a:r>
            <a:r>
              <a:rPr lang="es-CO" sz="1600" b="1" dirty="0">
                <a:solidFill>
                  <a:schemeClr val="bg1"/>
                </a:solidFill>
              </a:rPr>
              <a:t> –l</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find</a:t>
            </a:r>
            <a:endParaRPr lang="es-CO" sz="1600" b="1" dirty="0">
              <a:solidFill>
                <a:schemeClr val="bg1"/>
              </a:solidFill>
            </a:endParaRPr>
          </a:p>
          <a:p>
            <a:r>
              <a:rPr lang="es-MX" sz="1600" b="1" dirty="0">
                <a:solidFill>
                  <a:schemeClr val="bg1"/>
                </a:solidFill>
              </a:rPr>
              <a:t>&gt;_: </a:t>
            </a:r>
            <a:r>
              <a:rPr lang="es-CO" sz="1600" b="1" dirty="0">
                <a:solidFill>
                  <a:schemeClr val="bg1"/>
                </a:solidFill>
              </a:rPr>
              <a:t>sudo locate</a:t>
            </a:r>
          </a:p>
          <a:p>
            <a:r>
              <a:rPr lang="es-MX" sz="1600" b="1" dirty="0">
                <a:solidFill>
                  <a:schemeClr val="bg1"/>
                </a:solidFill>
              </a:rPr>
              <a:t>&gt;_: </a:t>
            </a:r>
            <a:r>
              <a:rPr lang="es-CO" sz="1600" b="1" dirty="0">
                <a:solidFill>
                  <a:schemeClr val="bg1"/>
                </a:solidFill>
              </a:rPr>
              <a:t>sudo </a:t>
            </a:r>
            <a:r>
              <a:rPr lang="es-CO" sz="1600" b="1" dirty="0" err="1">
                <a:solidFill>
                  <a:schemeClr val="bg1"/>
                </a:solidFill>
              </a:rPr>
              <a:t>mkdir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cp</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mv</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raspi-config</a:t>
            </a:r>
            <a:endParaRPr lang="es-CO" sz="1600" b="1" dirty="0">
              <a:solidFill>
                <a:schemeClr val="bg1"/>
              </a:solidFill>
            </a:endParaRPr>
          </a:p>
        </p:txBody>
      </p:sp>
      <p:pic>
        <p:nvPicPr>
          <p:cNvPr id="7" name="Imagen 6">
            <a:extLst>
              <a:ext uri="{FF2B5EF4-FFF2-40B4-BE49-F238E27FC236}">
                <a16:creationId xmlns:a16="http://schemas.microsoft.com/office/drawing/2014/main" id="{E05ECA81-D454-47A7-B201-BC62B18F342A}"/>
              </a:ext>
            </a:extLst>
          </p:cNvPr>
          <p:cNvPicPr>
            <a:picLocks noChangeAspect="1"/>
          </p:cNvPicPr>
          <p:nvPr/>
        </p:nvPicPr>
        <p:blipFill>
          <a:blip r:embed="rId5"/>
          <a:stretch>
            <a:fillRect/>
          </a:stretch>
        </p:blipFill>
        <p:spPr>
          <a:xfrm>
            <a:off x="5923728" y="2574576"/>
            <a:ext cx="722109" cy="722109"/>
          </a:xfrm>
          <a:prstGeom prst="rect">
            <a:avLst/>
          </a:prstGeom>
        </p:spPr>
      </p:pic>
      <p:pic>
        <p:nvPicPr>
          <p:cNvPr id="8" name="Imagen 7">
            <a:extLst>
              <a:ext uri="{FF2B5EF4-FFF2-40B4-BE49-F238E27FC236}">
                <a16:creationId xmlns:a16="http://schemas.microsoft.com/office/drawing/2014/main" id="{1EA475A6-914E-49F0-A870-1E7AABF8C48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02105" y="2393791"/>
            <a:ext cx="3283670" cy="2752835"/>
          </a:xfrm>
          <a:prstGeom prst="rect">
            <a:avLst/>
          </a:prstGeom>
          <a:noFill/>
          <a:ln>
            <a:noFill/>
          </a:ln>
        </p:spPr>
      </p:pic>
      <p:pic>
        <p:nvPicPr>
          <p:cNvPr id="9" name="Imagen 8">
            <a:extLst>
              <a:ext uri="{FF2B5EF4-FFF2-40B4-BE49-F238E27FC236}">
                <a16:creationId xmlns:a16="http://schemas.microsoft.com/office/drawing/2014/main" id="{B5408CCA-406A-4FE7-B587-5375344BB1DB}"/>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23960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767A00F0-49FC-4161-AE41-1052AF30C667}"/>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Sistema de lectura y escritura </a:t>
            </a:r>
            <a:r>
              <a:rPr lang="es-ES" sz="3800" b="1" dirty="0" err="1">
                <a:solidFill>
                  <a:srgbClr val="1C81DC"/>
                </a:solidFill>
                <a:latin typeface="Calibri"/>
                <a:ea typeface="Calibri"/>
                <a:cs typeface="Calibri"/>
                <a:sym typeface="Calibri"/>
              </a:rPr>
              <a:t>GPIO</a:t>
            </a:r>
            <a:r>
              <a:rPr lang="es-ES" sz="3800" b="1" dirty="0">
                <a:solidFill>
                  <a:srgbClr val="1C81DC"/>
                </a:solidFill>
                <a:latin typeface="Calibri"/>
                <a:ea typeface="Calibri"/>
                <a:cs typeface="Calibri"/>
                <a:sym typeface="Calibri"/>
              </a:rPr>
              <a:t> de la RaspberryPI400: Comprensión y adecuación</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54B801ED-B6EE-4394-920E-F87DB3DC93C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500" y="2226984"/>
            <a:ext cx="4276725" cy="1152525"/>
          </a:xfrm>
          <a:prstGeom prst="rect">
            <a:avLst/>
          </a:prstGeom>
          <a:noFill/>
          <a:ln>
            <a:noFill/>
          </a:ln>
        </p:spPr>
      </p:pic>
      <p:pic>
        <p:nvPicPr>
          <p:cNvPr id="4" name="Imagen 3">
            <a:extLst>
              <a:ext uri="{FF2B5EF4-FFF2-40B4-BE49-F238E27FC236}">
                <a16:creationId xmlns:a16="http://schemas.microsoft.com/office/drawing/2014/main" id="{3BEB1084-E977-43F4-84A1-3487EBB83F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499" y="3892949"/>
            <a:ext cx="4276725" cy="1759585"/>
          </a:xfrm>
          <a:prstGeom prst="rect">
            <a:avLst/>
          </a:prstGeom>
          <a:noFill/>
          <a:ln>
            <a:noFill/>
          </a:ln>
        </p:spPr>
      </p:pic>
      <p:pic>
        <p:nvPicPr>
          <p:cNvPr id="5" name="Imagen 4">
            <a:extLst>
              <a:ext uri="{FF2B5EF4-FFF2-40B4-BE49-F238E27FC236}">
                <a16:creationId xmlns:a16="http://schemas.microsoft.com/office/drawing/2014/main" id="{0B7AF78A-3097-425D-A2EB-1613DBE274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78792" y="2449911"/>
            <a:ext cx="1034415" cy="2886075"/>
          </a:xfrm>
          <a:prstGeom prst="rect">
            <a:avLst/>
          </a:prstGeom>
          <a:noFill/>
          <a:ln>
            <a:noFill/>
          </a:ln>
        </p:spPr>
      </p:pic>
      <p:pic>
        <p:nvPicPr>
          <p:cNvPr id="6" name="Imagen 5">
            <a:extLst>
              <a:ext uri="{FF2B5EF4-FFF2-40B4-BE49-F238E27FC236}">
                <a16:creationId xmlns:a16="http://schemas.microsoft.com/office/drawing/2014/main" id="{F383C170-944C-4471-B932-08A75373AE8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868240" y="1881268"/>
            <a:ext cx="3657600" cy="4023360"/>
          </a:xfrm>
          <a:prstGeom prst="rect">
            <a:avLst/>
          </a:prstGeom>
          <a:noFill/>
          <a:ln>
            <a:noFill/>
          </a:ln>
        </p:spPr>
      </p:pic>
      <p:pic>
        <p:nvPicPr>
          <p:cNvPr id="7" name="Imagen 6">
            <a:extLst>
              <a:ext uri="{FF2B5EF4-FFF2-40B4-BE49-F238E27FC236}">
                <a16:creationId xmlns:a16="http://schemas.microsoft.com/office/drawing/2014/main" id="{EC361536-1D22-4618-A392-BF8C4A99332F}"/>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674658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DCFC01E-4B30-4F87-8123-17A4A66B1DFA}"/>
              </a:ext>
            </a:extLst>
          </p:cNvPr>
          <p:cNvPicPr>
            <a:picLocks noChangeAspect="1"/>
          </p:cNvPicPr>
          <p:nvPr/>
        </p:nvPicPr>
        <p:blipFill>
          <a:blip r:embed="rId2"/>
          <a:stretch>
            <a:fillRect/>
          </a:stretch>
        </p:blipFill>
        <p:spPr>
          <a:xfrm>
            <a:off x="787530" y="1299865"/>
            <a:ext cx="5639587" cy="4258269"/>
          </a:xfrm>
          <a:prstGeom prst="rect">
            <a:avLst/>
          </a:prstGeom>
        </p:spPr>
      </p:pic>
      <p:pic>
        <p:nvPicPr>
          <p:cNvPr id="5" name="Imagen 4">
            <a:extLst>
              <a:ext uri="{FF2B5EF4-FFF2-40B4-BE49-F238E27FC236}">
                <a16:creationId xmlns:a16="http://schemas.microsoft.com/office/drawing/2014/main" id="{B4F2CECF-471F-47AA-A849-E5713E09AE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6870" y="1417319"/>
            <a:ext cx="3657600" cy="4023360"/>
          </a:xfrm>
          <a:prstGeom prst="rect">
            <a:avLst/>
          </a:prstGeom>
          <a:noFill/>
          <a:ln>
            <a:noFill/>
          </a:ln>
        </p:spPr>
      </p:pic>
      <p:pic>
        <p:nvPicPr>
          <p:cNvPr id="6" name="Imagen 5">
            <a:extLst>
              <a:ext uri="{FF2B5EF4-FFF2-40B4-BE49-F238E27FC236}">
                <a16:creationId xmlns:a16="http://schemas.microsoft.com/office/drawing/2014/main" id="{13350B10-E810-4215-B4FE-266B06DA3FF3}"/>
              </a:ext>
            </a:extLst>
          </p:cNvPr>
          <p:cNvPicPr>
            <a:picLocks noChangeAspect="1"/>
          </p:cNvPicPr>
          <p:nvPr/>
        </p:nvPicPr>
        <p:blipFill>
          <a:blip r:embed="rId4"/>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859051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52E5A4CF-EAE7-4F25-A7EE-53C29C7C718C}"/>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Diseño y Fabricación de placa Electrónica para la </a:t>
            </a:r>
            <a:r>
              <a:rPr lang="es-ES" sz="3800" b="1" dirty="0" err="1">
                <a:solidFill>
                  <a:srgbClr val="1C81DC"/>
                </a:solidFill>
                <a:latin typeface="Calibri"/>
                <a:ea typeface="Calibri"/>
                <a:cs typeface="Calibri"/>
                <a:sym typeface="Calibri"/>
              </a:rPr>
              <a:t>Board</a:t>
            </a:r>
            <a:r>
              <a:rPr lang="es-ES" sz="3800" b="1" dirty="0">
                <a:solidFill>
                  <a:srgbClr val="1C81DC"/>
                </a:solidFill>
                <a:latin typeface="Calibri"/>
                <a:ea typeface="Calibri"/>
                <a:cs typeface="Calibri"/>
                <a:sym typeface="Calibri"/>
              </a:rPr>
              <a:t> </a:t>
            </a:r>
            <a:r>
              <a:rPr lang="es-ES" sz="3800" b="1" dirty="0" err="1">
                <a:solidFill>
                  <a:srgbClr val="1C81DC"/>
                </a:solidFill>
                <a:latin typeface="Calibri"/>
                <a:ea typeface="Calibri"/>
                <a:cs typeface="Calibri"/>
                <a:sym typeface="Calibri"/>
              </a:rPr>
              <a:t>GPIO</a:t>
            </a:r>
            <a:r>
              <a:rPr lang="es-ES" sz="3800" b="1" dirty="0">
                <a:solidFill>
                  <a:srgbClr val="1C81DC"/>
                </a:solidFill>
                <a:latin typeface="Calibri"/>
                <a:ea typeface="Calibri"/>
                <a:cs typeface="Calibri"/>
                <a:sym typeface="Calibri"/>
              </a:rPr>
              <a:t>.</a:t>
            </a:r>
            <a:endParaRPr sz="3800" b="1" i="0" u="none" strike="noStrike" cap="none" dirty="0">
              <a:solidFill>
                <a:srgbClr val="1C81DC"/>
              </a:solidFill>
              <a:latin typeface="Calibri"/>
              <a:ea typeface="Calibri"/>
              <a:cs typeface="Calibri"/>
              <a:sym typeface="Calibri"/>
            </a:endParaRPr>
          </a:p>
        </p:txBody>
      </p:sp>
      <p:pic>
        <p:nvPicPr>
          <p:cNvPr id="5" name="Imagen 4">
            <a:extLst>
              <a:ext uri="{FF2B5EF4-FFF2-40B4-BE49-F238E27FC236}">
                <a16:creationId xmlns:a16="http://schemas.microsoft.com/office/drawing/2014/main" id="{683FE223-96E6-4E77-B76D-235DEBB034E3}"/>
              </a:ext>
            </a:extLst>
          </p:cNvPr>
          <p:cNvPicPr>
            <a:picLocks noChangeAspect="1"/>
          </p:cNvPicPr>
          <p:nvPr/>
        </p:nvPicPr>
        <p:blipFill>
          <a:blip r:embed="rId2"/>
          <a:stretch>
            <a:fillRect/>
          </a:stretch>
        </p:blipFill>
        <p:spPr>
          <a:xfrm>
            <a:off x="4820157" y="1819373"/>
            <a:ext cx="2551686" cy="931920"/>
          </a:xfrm>
          <a:prstGeom prst="rect">
            <a:avLst/>
          </a:prstGeom>
        </p:spPr>
      </p:pic>
      <p:pic>
        <p:nvPicPr>
          <p:cNvPr id="6" name="Imagen 5">
            <a:extLst>
              <a:ext uri="{FF2B5EF4-FFF2-40B4-BE49-F238E27FC236}">
                <a16:creationId xmlns:a16="http://schemas.microsoft.com/office/drawing/2014/main" id="{71BA6E7C-F011-4F86-82BF-5D298FD46D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96067" y="2857121"/>
            <a:ext cx="5472974" cy="3526104"/>
          </a:xfrm>
          <a:prstGeom prst="rect">
            <a:avLst/>
          </a:prstGeom>
          <a:noFill/>
          <a:ln>
            <a:noFill/>
          </a:ln>
        </p:spPr>
      </p:pic>
      <p:pic>
        <p:nvPicPr>
          <p:cNvPr id="7" name="Imagen 6">
            <a:extLst>
              <a:ext uri="{FF2B5EF4-FFF2-40B4-BE49-F238E27FC236}">
                <a16:creationId xmlns:a16="http://schemas.microsoft.com/office/drawing/2014/main" id="{BB1FE104-8E59-49F8-B772-C50DAC0E9F74}"/>
              </a:ext>
            </a:extLst>
          </p:cNvPr>
          <p:cNvPicPr/>
          <p:nvPr/>
        </p:nvPicPr>
        <p:blipFill rotWithShape="1">
          <a:blip r:embed="rId4">
            <a:extLst>
              <a:ext uri="{28A0092B-C50C-407E-A947-70E740481C1C}">
                <a14:useLocalDpi xmlns:a14="http://schemas.microsoft.com/office/drawing/2010/main" val="0"/>
              </a:ext>
            </a:extLst>
          </a:blip>
          <a:srcRect r="68323"/>
          <a:stretch/>
        </p:blipFill>
        <p:spPr bwMode="auto">
          <a:xfrm>
            <a:off x="382500" y="2857121"/>
            <a:ext cx="2313566" cy="3526104"/>
          </a:xfrm>
          <a:prstGeom prst="rect">
            <a:avLst/>
          </a:prstGeom>
          <a:noFill/>
          <a:ln>
            <a:noFill/>
          </a:ln>
        </p:spPr>
      </p:pic>
      <p:pic>
        <p:nvPicPr>
          <p:cNvPr id="8" name="Imagen 7">
            <a:extLst>
              <a:ext uri="{FF2B5EF4-FFF2-40B4-BE49-F238E27FC236}">
                <a16:creationId xmlns:a16="http://schemas.microsoft.com/office/drawing/2014/main" id="{37027DC3-ED07-4768-A153-0DEA03E77504}"/>
              </a:ext>
            </a:extLst>
          </p:cNvPr>
          <p:cNvPicPr/>
          <p:nvPr/>
        </p:nvPicPr>
        <p:blipFill rotWithShape="1">
          <a:blip r:embed="rId4">
            <a:extLst>
              <a:ext uri="{28A0092B-C50C-407E-A947-70E740481C1C}">
                <a14:useLocalDpi xmlns:a14="http://schemas.microsoft.com/office/drawing/2010/main" val="0"/>
              </a:ext>
            </a:extLst>
          </a:blip>
          <a:srcRect l="54106"/>
          <a:stretch/>
        </p:blipFill>
        <p:spPr bwMode="auto">
          <a:xfrm>
            <a:off x="8169041" y="2857121"/>
            <a:ext cx="3918556" cy="3526104"/>
          </a:xfrm>
          <a:prstGeom prst="rect">
            <a:avLst/>
          </a:prstGeom>
          <a:noFill/>
          <a:ln>
            <a:noFill/>
          </a:ln>
        </p:spPr>
      </p:pic>
      <p:pic>
        <p:nvPicPr>
          <p:cNvPr id="9" name="Imagen 8">
            <a:extLst>
              <a:ext uri="{FF2B5EF4-FFF2-40B4-BE49-F238E27FC236}">
                <a16:creationId xmlns:a16="http://schemas.microsoft.com/office/drawing/2014/main" id="{53215336-6573-47F6-BEBC-B615577BB16E}"/>
              </a:ext>
            </a:extLst>
          </p:cNvPr>
          <p:cNvPicPr>
            <a:picLocks noChangeAspect="1"/>
          </p:cNvPicPr>
          <p:nvPr/>
        </p:nvPicPr>
        <p:blipFill>
          <a:blip r:embed="rId5"/>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60282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09BAE2-4033-4D00-B28F-72DE0DA265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806" y="181829"/>
            <a:ext cx="3719598" cy="3932996"/>
          </a:xfrm>
          <a:prstGeom prst="rect">
            <a:avLst/>
          </a:prstGeom>
          <a:noFill/>
          <a:ln>
            <a:noFill/>
          </a:ln>
        </p:spPr>
      </p:pic>
      <p:pic>
        <p:nvPicPr>
          <p:cNvPr id="3" name="Imagen 2">
            <a:extLst>
              <a:ext uri="{FF2B5EF4-FFF2-40B4-BE49-F238E27FC236}">
                <a16:creationId xmlns:a16="http://schemas.microsoft.com/office/drawing/2014/main" id="{F5FFDA81-BEB5-4A34-8410-F098B10BC7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59459" y="907693"/>
            <a:ext cx="2649855" cy="2838450"/>
          </a:xfrm>
          <a:prstGeom prst="rect">
            <a:avLst/>
          </a:prstGeom>
          <a:noFill/>
          <a:ln>
            <a:noFill/>
          </a:ln>
        </p:spPr>
      </p:pic>
      <p:pic>
        <p:nvPicPr>
          <p:cNvPr id="4" name="Imagen 3">
            <a:extLst>
              <a:ext uri="{FF2B5EF4-FFF2-40B4-BE49-F238E27FC236}">
                <a16:creationId xmlns:a16="http://schemas.microsoft.com/office/drawing/2014/main" id="{E0FF6206-DE85-4384-860A-DBE8D273B70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06" y="4648089"/>
            <a:ext cx="2679065" cy="1728470"/>
          </a:xfrm>
          <a:prstGeom prst="rect">
            <a:avLst/>
          </a:prstGeom>
          <a:noFill/>
          <a:ln>
            <a:noFill/>
          </a:ln>
        </p:spPr>
      </p:pic>
      <p:pic>
        <p:nvPicPr>
          <p:cNvPr id="5" name="Imagen 4">
            <a:extLst>
              <a:ext uri="{FF2B5EF4-FFF2-40B4-BE49-F238E27FC236}">
                <a16:creationId xmlns:a16="http://schemas.microsoft.com/office/drawing/2014/main" id="{AF3519E2-E16D-4E66-9698-B30F4F4E5B4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937" y="4702064"/>
            <a:ext cx="2838450" cy="1620520"/>
          </a:xfrm>
          <a:prstGeom prst="rect">
            <a:avLst/>
          </a:prstGeom>
          <a:noFill/>
          <a:ln>
            <a:noFill/>
          </a:ln>
        </p:spPr>
      </p:pic>
      <p:pic>
        <p:nvPicPr>
          <p:cNvPr id="6" name="Imagen 5">
            <a:extLst>
              <a:ext uri="{FF2B5EF4-FFF2-40B4-BE49-F238E27FC236}">
                <a16:creationId xmlns:a16="http://schemas.microsoft.com/office/drawing/2014/main" id="{0AF66759-1304-4F25-BF97-06D4528FB2E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751594"/>
            <a:ext cx="2679065" cy="1521460"/>
          </a:xfrm>
          <a:prstGeom prst="rect">
            <a:avLst/>
          </a:prstGeom>
          <a:noFill/>
          <a:ln>
            <a:noFill/>
          </a:ln>
        </p:spPr>
      </p:pic>
      <p:pic>
        <p:nvPicPr>
          <p:cNvPr id="7" name="Imagen 6">
            <a:extLst>
              <a:ext uri="{FF2B5EF4-FFF2-40B4-BE49-F238E27FC236}">
                <a16:creationId xmlns:a16="http://schemas.microsoft.com/office/drawing/2014/main" id="{0E4D8F6C-117E-42E1-BFD9-8EB40C9BD66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6678" y="4617452"/>
            <a:ext cx="2827655" cy="1800225"/>
          </a:xfrm>
          <a:prstGeom prst="rect">
            <a:avLst/>
          </a:prstGeom>
          <a:noFill/>
          <a:ln>
            <a:noFill/>
          </a:ln>
        </p:spPr>
      </p:pic>
      <p:pic>
        <p:nvPicPr>
          <p:cNvPr id="8" name="Imagen 7">
            <a:extLst>
              <a:ext uri="{FF2B5EF4-FFF2-40B4-BE49-F238E27FC236}">
                <a16:creationId xmlns:a16="http://schemas.microsoft.com/office/drawing/2014/main" id="{4682B0FE-3A24-4100-B877-B555D1AFF8F0}"/>
              </a:ext>
            </a:extLst>
          </p:cNvPr>
          <p:cNvPicPr/>
          <p:nvPr/>
        </p:nvPicPr>
        <p:blipFill rotWithShape="1">
          <a:blip r:embed="rId8" cstate="print">
            <a:extLst>
              <a:ext uri="{28A0092B-C50C-407E-A947-70E740481C1C}">
                <a14:useLocalDpi xmlns:a14="http://schemas.microsoft.com/office/drawing/2010/main" val="0"/>
              </a:ext>
            </a:extLst>
          </a:blip>
          <a:srcRect l="16899" t="5637" r="14222" b="4848"/>
          <a:stretch/>
        </p:blipFill>
        <p:spPr bwMode="auto">
          <a:xfrm rot="5400000">
            <a:off x="7724984" y="233958"/>
            <a:ext cx="4141477" cy="4037220"/>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7432CED8-25F1-4B39-B051-B84B4407A1C7}"/>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493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EB9F618A-F010-4D65-8647-C7474DD47B2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Switch: Conmutación a partir de la Raspberry PI 400 y el canal de </a:t>
            </a:r>
            <a:r>
              <a:rPr lang="es-MX" sz="3800" b="1" dirty="0" err="1">
                <a:solidFill>
                  <a:srgbClr val="1C81DC"/>
                </a:solidFill>
                <a:latin typeface="Calibri"/>
                <a:ea typeface="Calibri"/>
                <a:cs typeface="Calibri"/>
                <a:sym typeface="Calibri"/>
              </a:rPr>
              <a:t>GPIO</a:t>
            </a:r>
            <a:endParaRPr lang="es-MX" sz="3800" b="1" i="0" u="none" strike="noStrike" cap="none" dirty="0">
              <a:solidFill>
                <a:srgbClr val="1C81DC"/>
              </a:solidFill>
              <a:latin typeface="Calibri"/>
              <a:ea typeface="Calibri"/>
              <a:cs typeface="Calibri"/>
              <a:sym typeface="Calibri"/>
            </a:endParaRPr>
          </a:p>
        </p:txBody>
      </p:sp>
      <p:pic>
        <p:nvPicPr>
          <p:cNvPr id="8" name="Imagen 7">
            <a:extLst>
              <a:ext uri="{FF2B5EF4-FFF2-40B4-BE49-F238E27FC236}">
                <a16:creationId xmlns:a16="http://schemas.microsoft.com/office/drawing/2014/main" id="{D6A615F1-3D89-47FA-BFCE-BABCCF9CD721}"/>
              </a:ext>
            </a:extLst>
          </p:cNvPr>
          <p:cNvPicPr/>
          <p:nvPr/>
        </p:nvPicPr>
        <p:blipFill>
          <a:blip r:embed="rId2"/>
          <a:stretch>
            <a:fillRect/>
          </a:stretch>
        </p:blipFill>
        <p:spPr>
          <a:xfrm>
            <a:off x="9894025" y="1432172"/>
            <a:ext cx="2018557" cy="1887494"/>
          </a:xfrm>
          <a:prstGeom prst="rect">
            <a:avLst/>
          </a:prstGeom>
        </p:spPr>
      </p:pic>
      <p:pic>
        <p:nvPicPr>
          <p:cNvPr id="9" name="Imagen 8">
            <a:extLst>
              <a:ext uri="{FF2B5EF4-FFF2-40B4-BE49-F238E27FC236}">
                <a16:creationId xmlns:a16="http://schemas.microsoft.com/office/drawing/2014/main" id="{EFB83D86-7AD3-46FA-AF74-5DD318B92ABF}"/>
              </a:ext>
            </a:extLst>
          </p:cNvPr>
          <p:cNvPicPr/>
          <p:nvPr/>
        </p:nvPicPr>
        <p:blipFill>
          <a:blip r:embed="rId3"/>
          <a:stretch>
            <a:fillRect/>
          </a:stretch>
        </p:blipFill>
        <p:spPr>
          <a:xfrm>
            <a:off x="1947780" y="2362269"/>
            <a:ext cx="8015312" cy="3298449"/>
          </a:xfrm>
          <a:prstGeom prst="rect">
            <a:avLst/>
          </a:prstGeom>
        </p:spPr>
      </p:pic>
      <p:pic>
        <p:nvPicPr>
          <p:cNvPr id="7" name="Imagen 6">
            <a:extLst>
              <a:ext uri="{FF2B5EF4-FFF2-40B4-BE49-F238E27FC236}">
                <a16:creationId xmlns:a16="http://schemas.microsoft.com/office/drawing/2014/main" id="{4D5EB3A4-08EE-45CE-833F-7FBD1FA373C7}"/>
              </a:ext>
            </a:extLst>
          </p:cNvPr>
          <p:cNvPicPr/>
          <p:nvPr/>
        </p:nvPicPr>
        <p:blipFill>
          <a:blip r:embed="rId4"/>
          <a:stretch>
            <a:fillRect/>
          </a:stretch>
        </p:blipFill>
        <p:spPr>
          <a:xfrm>
            <a:off x="8292814" y="4940336"/>
            <a:ext cx="2142707" cy="1761861"/>
          </a:xfrm>
          <a:prstGeom prst="rect">
            <a:avLst/>
          </a:prstGeom>
        </p:spPr>
      </p:pic>
      <p:pic>
        <p:nvPicPr>
          <p:cNvPr id="5" name="Imagen 4">
            <a:extLst>
              <a:ext uri="{FF2B5EF4-FFF2-40B4-BE49-F238E27FC236}">
                <a16:creationId xmlns:a16="http://schemas.microsoft.com/office/drawing/2014/main" id="{3880A3DF-7AE9-4E7A-852E-B5A3BB258A0A}"/>
              </a:ext>
            </a:extLst>
          </p:cNvPr>
          <p:cNvPicPr/>
          <p:nvPr/>
        </p:nvPicPr>
        <p:blipFill>
          <a:blip r:embed="rId5"/>
          <a:stretch>
            <a:fillRect/>
          </a:stretch>
        </p:blipFill>
        <p:spPr>
          <a:xfrm>
            <a:off x="9963092" y="3615589"/>
            <a:ext cx="2235191" cy="1761861"/>
          </a:xfrm>
          <a:prstGeom prst="rect">
            <a:avLst/>
          </a:prstGeom>
        </p:spPr>
      </p:pic>
      <p:pic>
        <p:nvPicPr>
          <p:cNvPr id="3" name="Imagen 2">
            <a:extLst>
              <a:ext uri="{FF2B5EF4-FFF2-40B4-BE49-F238E27FC236}">
                <a16:creationId xmlns:a16="http://schemas.microsoft.com/office/drawing/2014/main" id="{DEDBFA85-F4F2-4C0F-9E42-9E49C522F0C6}"/>
              </a:ext>
            </a:extLst>
          </p:cNvPr>
          <p:cNvPicPr/>
          <p:nvPr/>
        </p:nvPicPr>
        <p:blipFill>
          <a:blip r:embed="rId6"/>
          <a:stretch>
            <a:fillRect/>
          </a:stretch>
        </p:blipFill>
        <p:spPr>
          <a:xfrm>
            <a:off x="87884" y="4884269"/>
            <a:ext cx="2227828" cy="1623544"/>
          </a:xfrm>
          <a:prstGeom prst="rect">
            <a:avLst/>
          </a:prstGeom>
        </p:spPr>
      </p:pic>
      <p:pic>
        <p:nvPicPr>
          <p:cNvPr id="6" name="Imagen 5">
            <a:extLst>
              <a:ext uri="{FF2B5EF4-FFF2-40B4-BE49-F238E27FC236}">
                <a16:creationId xmlns:a16="http://schemas.microsoft.com/office/drawing/2014/main" id="{DB35EB71-74FA-456A-A046-A64EE78C44A8}"/>
              </a:ext>
            </a:extLst>
          </p:cNvPr>
          <p:cNvPicPr/>
          <p:nvPr/>
        </p:nvPicPr>
        <p:blipFill>
          <a:blip r:embed="rId7"/>
          <a:stretch>
            <a:fillRect/>
          </a:stretch>
        </p:blipFill>
        <p:spPr>
          <a:xfrm>
            <a:off x="286338" y="2609025"/>
            <a:ext cx="1652606" cy="1887494"/>
          </a:xfrm>
          <a:prstGeom prst="rect">
            <a:avLst/>
          </a:prstGeom>
        </p:spPr>
      </p:pic>
      <p:pic>
        <p:nvPicPr>
          <p:cNvPr id="10" name="Imagen 9">
            <a:extLst>
              <a:ext uri="{FF2B5EF4-FFF2-40B4-BE49-F238E27FC236}">
                <a16:creationId xmlns:a16="http://schemas.microsoft.com/office/drawing/2014/main" id="{BFDA0E76-B4BC-4EDF-8982-6329EECD735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437369" y="5890425"/>
            <a:ext cx="5612130" cy="612775"/>
          </a:xfrm>
          <a:prstGeom prst="rect">
            <a:avLst/>
          </a:prstGeom>
          <a:noFill/>
          <a:ln>
            <a:noFill/>
          </a:ln>
        </p:spPr>
      </p:pic>
      <p:pic>
        <p:nvPicPr>
          <p:cNvPr id="11" name="Imagen 10">
            <a:extLst>
              <a:ext uri="{FF2B5EF4-FFF2-40B4-BE49-F238E27FC236}">
                <a16:creationId xmlns:a16="http://schemas.microsoft.com/office/drawing/2014/main" id="{62B94948-58B7-4E2A-8120-E9B7E08CBC91}"/>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18080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A9905-256F-4DB3-A471-EA2CDB4DC818}"/>
              </a:ext>
            </a:extLst>
          </p:cNvPr>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rot="16200000">
            <a:off x="7402585" y="233958"/>
            <a:ext cx="3537186" cy="6041644"/>
          </a:xfrm>
          <a:prstGeom prst="rect">
            <a:avLst/>
          </a:prstGeom>
        </p:spPr>
      </p:pic>
      <p:pic>
        <p:nvPicPr>
          <p:cNvPr id="4" name="Imagen 3">
            <a:extLst>
              <a:ext uri="{FF2B5EF4-FFF2-40B4-BE49-F238E27FC236}">
                <a16:creationId xmlns:a16="http://schemas.microsoft.com/office/drawing/2014/main" id="{E929D58D-BCC1-4466-B0BE-9EC53D5B7D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9088" y="288600"/>
            <a:ext cx="5612130" cy="2058035"/>
          </a:xfrm>
          <a:prstGeom prst="rect">
            <a:avLst/>
          </a:prstGeom>
          <a:noFill/>
          <a:ln>
            <a:noFill/>
          </a:ln>
        </p:spPr>
      </p:pic>
      <p:pic>
        <p:nvPicPr>
          <p:cNvPr id="5" name="Imagen 4">
            <a:extLst>
              <a:ext uri="{FF2B5EF4-FFF2-40B4-BE49-F238E27FC236}">
                <a16:creationId xmlns:a16="http://schemas.microsoft.com/office/drawing/2014/main" id="{83127740-B027-4321-A550-DE6B7C98FFCD}"/>
              </a:ext>
            </a:extLst>
          </p:cNvPr>
          <p:cNvPicPr/>
          <p:nvPr/>
        </p:nvPicPr>
        <p:blipFill rotWithShape="1">
          <a:blip r:embed="rId5">
            <a:extLst>
              <a:ext uri="{28A0092B-C50C-407E-A947-70E740481C1C}">
                <a14:useLocalDpi xmlns:a14="http://schemas.microsoft.com/office/drawing/2010/main" val="0"/>
              </a:ext>
            </a:extLst>
          </a:blip>
          <a:srcRect b="13085"/>
          <a:stretch/>
        </p:blipFill>
        <p:spPr bwMode="auto">
          <a:xfrm>
            <a:off x="493485" y="3429000"/>
            <a:ext cx="5087183" cy="3123044"/>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3FBB4F8D-EA4F-473A-A246-606B96E4E2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1011" y="2456584"/>
            <a:ext cx="5612130" cy="798195"/>
          </a:xfrm>
          <a:prstGeom prst="rect">
            <a:avLst/>
          </a:prstGeom>
          <a:noFill/>
          <a:ln>
            <a:noFill/>
          </a:ln>
        </p:spPr>
      </p:pic>
      <p:pic>
        <p:nvPicPr>
          <p:cNvPr id="8" name="Imagen 7">
            <a:extLst>
              <a:ext uri="{FF2B5EF4-FFF2-40B4-BE49-F238E27FC236}">
                <a16:creationId xmlns:a16="http://schemas.microsoft.com/office/drawing/2014/main" id="{C78A5A08-9131-4341-BEB0-143DA844D736}"/>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90989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985062-1800-4307-9F65-A6BCFDB0B479}"/>
              </a:ext>
            </a:extLst>
          </p:cNvPr>
          <p:cNvPicPr/>
          <p:nvPr/>
        </p:nvPicPr>
        <p:blipFill rotWithShape="1">
          <a:blip r:embed="rId2" cstate="print">
            <a:extLst>
              <a:ext uri="{28A0092B-C50C-407E-A947-70E740481C1C}">
                <a14:useLocalDpi xmlns:a14="http://schemas.microsoft.com/office/drawing/2010/main" val="0"/>
              </a:ext>
            </a:extLst>
          </a:blip>
          <a:srcRect t="38235" b="12217"/>
          <a:stretch/>
        </p:blipFill>
        <p:spPr bwMode="auto">
          <a:xfrm rot="10800000">
            <a:off x="483870" y="717467"/>
            <a:ext cx="5612130" cy="2085975"/>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94D4AAD8-89A6-43D2-B5BC-E3EAAB936F95}"/>
              </a:ext>
            </a:extLst>
          </p:cNvPr>
          <p:cNvPicPr/>
          <p:nvPr/>
        </p:nvPicPr>
        <p:blipFill>
          <a:blip r:embed="rId3"/>
          <a:stretch>
            <a:fillRect/>
          </a:stretch>
        </p:blipFill>
        <p:spPr>
          <a:xfrm>
            <a:off x="483870" y="3250493"/>
            <a:ext cx="5612130" cy="3053080"/>
          </a:xfrm>
          <a:prstGeom prst="rect">
            <a:avLst/>
          </a:prstGeom>
        </p:spPr>
      </p:pic>
      <p:pic>
        <p:nvPicPr>
          <p:cNvPr id="4" name="Imagen 3">
            <a:extLst>
              <a:ext uri="{FF2B5EF4-FFF2-40B4-BE49-F238E27FC236}">
                <a16:creationId xmlns:a16="http://schemas.microsoft.com/office/drawing/2014/main" id="{0B73AED7-963B-4B68-B140-2EE4E7DB3D6D}"/>
              </a:ext>
            </a:extLst>
          </p:cNvPr>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16200000">
            <a:off x="8084334" y="354213"/>
            <a:ext cx="2320438" cy="5894895"/>
          </a:xfrm>
          <a:prstGeom prst="rect">
            <a:avLst/>
          </a:prstGeom>
        </p:spPr>
      </p:pic>
      <p:pic>
        <p:nvPicPr>
          <p:cNvPr id="5" name="Imagen 4">
            <a:extLst>
              <a:ext uri="{FF2B5EF4-FFF2-40B4-BE49-F238E27FC236}">
                <a16:creationId xmlns:a16="http://schemas.microsoft.com/office/drawing/2014/main" id="{A1C50CDC-1E30-4B07-A0D5-FF30F2E177BC}"/>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581334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69C1CE8F-490B-4E87-A3C8-94A55FE3DD19}"/>
              </a:ext>
            </a:extLst>
          </p:cNvPr>
          <p:cNvSpPr txBox="1"/>
          <p:nvPr/>
        </p:nvSpPr>
        <p:spPr>
          <a:xfrm>
            <a:off x="382500" y="474775"/>
            <a:ext cx="11427000"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CO" sz="3800" b="1" i="0" u="none" strike="noStrike" cap="none" dirty="0">
                <a:solidFill>
                  <a:srgbClr val="1C81DC"/>
                </a:solidFill>
                <a:latin typeface="Calibri"/>
                <a:ea typeface="Calibri"/>
                <a:cs typeface="Calibri"/>
                <a:sym typeface="Calibri"/>
              </a:rPr>
              <a:t>Software: </a:t>
            </a:r>
            <a:r>
              <a:rPr lang="es-CO" sz="3800" b="1" i="0" u="none" strike="noStrike" cap="none" dirty="0" err="1">
                <a:solidFill>
                  <a:srgbClr val="1C81DC"/>
                </a:solidFill>
                <a:latin typeface="Calibri"/>
                <a:ea typeface="Calibri"/>
                <a:cs typeface="Calibri"/>
                <a:sym typeface="Calibri"/>
              </a:rPr>
              <a:t>GPIOZERO</a:t>
            </a:r>
            <a:r>
              <a:rPr lang="es-CO" sz="3800" b="1" i="0" u="none" strike="noStrike" cap="none" dirty="0">
                <a:solidFill>
                  <a:srgbClr val="1C81DC"/>
                </a:solidFill>
                <a:latin typeface="Calibri"/>
                <a:ea typeface="Calibri"/>
                <a:cs typeface="Calibri"/>
                <a:sym typeface="Calibri"/>
              </a:rPr>
              <a:t> a </a:t>
            </a:r>
            <a:r>
              <a:rPr lang="es-CO" sz="3800" b="1" i="0" u="none" strike="noStrike" cap="none" dirty="0" err="1">
                <a:solidFill>
                  <a:srgbClr val="1C81DC"/>
                </a:solidFill>
                <a:latin typeface="Calibri"/>
                <a:ea typeface="Calibri"/>
                <a:cs typeface="Calibri"/>
                <a:sym typeface="Calibri"/>
              </a:rPr>
              <a:t>RPI.GPIO</a:t>
            </a:r>
            <a:r>
              <a:rPr lang="es-CO" sz="3800" b="1" i="0" u="none" strike="noStrike" cap="none" dirty="0">
                <a:solidFill>
                  <a:srgbClr val="1C81DC"/>
                </a:solidFill>
                <a:latin typeface="Calibri"/>
                <a:ea typeface="Calibri"/>
                <a:cs typeface="Calibri"/>
                <a:sym typeface="Calibri"/>
              </a:rPr>
              <a:t>.</a:t>
            </a:r>
            <a:endParaRPr sz="3800" b="1" i="0" u="none" strike="noStrike" cap="none" dirty="0">
              <a:solidFill>
                <a:srgbClr val="1C81DC"/>
              </a:solidFill>
              <a:latin typeface="Calibri"/>
              <a:ea typeface="Calibri"/>
              <a:cs typeface="Calibri"/>
              <a:sym typeface="Calibri"/>
            </a:endParaRPr>
          </a:p>
        </p:txBody>
      </p:sp>
      <p:sp>
        <p:nvSpPr>
          <p:cNvPr id="3" name="Rectángulo: esquinas redondeadas 2">
            <a:extLst>
              <a:ext uri="{FF2B5EF4-FFF2-40B4-BE49-F238E27FC236}">
                <a16:creationId xmlns:a16="http://schemas.microsoft.com/office/drawing/2014/main" id="{F3F84E91-DB31-4A32-8B39-5B5E82BE226D}"/>
              </a:ext>
            </a:extLst>
          </p:cNvPr>
          <p:cNvSpPr/>
          <p:nvPr/>
        </p:nvSpPr>
        <p:spPr>
          <a:xfrm>
            <a:off x="1315757" y="1660533"/>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GPIOZERO</a:t>
            </a:r>
            <a:endParaRPr lang="es-CO" sz="1600" b="1" dirty="0">
              <a:solidFill>
                <a:schemeClr val="bg1"/>
              </a:solidFill>
            </a:endParaRPr>
          </a:p>
        </p:txBody>
      </p:sp>
      <p:pic>
        <p:nvPicPr>
          <p:cNvPr id="4" name="Imagen 3">
            <a:extLst>
              <a:ext uri="{FF2B5EF4-FFF2-40B4-BE49-F238E27FC236}">
                <a16:creationId xmlns:a16="http://schemas.microsoft.com/office/drawing/2014/main" id="{93916E04-373B-4450-B9EE-798DC712D1AF}"/>
              </a:ext>
            </a:extLst>
          </p:cNvPr>
          <p:cNvPicPr>
            <a:picLocks noChangeAspect="1"/>
          </p:cNvPicPr>
          <p:nvPr/>
        </p:nvPicPr>
        <p:blipFill>
          <a:blip r:embed="rId2"/>
          <a:stretch>
            <a:fillRect/>
          </a:stretch>
        </p:blipFill>
        <p:spPr>
          <a:xfrm>
            <a:off x="1234914" y="1626475"/>
            <a:ext cx="722109" cy="722109"/>
          </a:xfrm>
          <a:prstGeom prst="rect">
            <a:avLst/>
          </a:prstGeom>
        </p:spPr>
      </p:pic>
      <p:pic>
        <p:nvPicPr>
          <p:cNvPr id="5" name="Imagen 4">
            <a:extLst>
              <a:ext uri="{FF2B5EF4-FFF2-40B4-BE49-F238E27FC236}">
                <a16:creationId xmlns:a16="http://schemas.microsoft.com/office/drawing/2014/main" id="{C13549D8-1961-42B3-AA23-346493D6BC44}"/>
              </a:ext>
            </a:extLst>
          </p:cNvPr>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Lst>
          </a:blip>
          <a:stretch>
            <a:fillRect/>
          </a:stretch>
        </p:blipFill>
        <p:spPr>
          <a:xfrm rot="16200000">
            <a:off x="1349292" y="1702616"/>
            <a:ext cx="3230879" cy="5363854"/>
          </a:xfrm>
          <a:prstGeom prst="rect">
            <a:avLst/>
          </a:prstGeom>
        </p:spPr>
      </p:pic>
      <p:sp>
        <p:nvSpPr>
          <p:cNvPr id="6" name="Rectángulo: esquinas redondeadas 5">
            <a:extLst>
              <a:ext uri="{FF2B5EF4-FFF2-40B4-BE49-F238E27FC236}">
                <a16:creationId xmlns:a16="http://schemas.microsoft.com/office/drawing/2014/main" id="{1898196A-6570-4E9B-B3B7-0C9CFDD0A700}"/>
              </a:ext>
            </a:extLst>
          </p:cNvPr>
          <p:cNvSpPr/>
          <p:nvPr/>
        </p:nvSpPr>
        <p:spPr>
          <a:xfrm>
            <a:off x="7209081" y="1626477"/>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RPI.GPIO</a:t>
            </a:r>
            <a:endParaRPr lang="es-CO" sz="1600" b="1" dirty="0">
              <a:solidFill>
                <a:schemeClr val="bg1"/>
              </a:solidFill>
            </a:endParaRPr>
          </a:p>
        </p:txBody>
      </p:sp>
      <p:pic>
        <p:nvPicPr>
          <p:cNvPr id="7" name="Imagen 6">
            <a:extLst>
              <a:ext uri="{FF2B5EF4-FFF2-40B4-BE49-F238E27FC236}">
                <a16:creationId xmlns:a16="http://schemas.microsoft.com/office/drawing/2014/main" id="{A0221488-B1CF-49E3-BCA7-09DFA6A2E197}"/>
              </a:ext>
            </a:extLst>
          </p:cNvPr>
          <p:cNvPicPr>
            <a:picLocks noChangeAspect="1"/>
          </p:cNvPicPr>
          <p:nvPr/>
        </p:nvPicPr>
        <p:blipFill>
          <a:blip r:embed="rId2"/>
          <a:stretch>
            <a:fillRect/>
          </a:stretch>
        </p:blipFill>
        <p:spPr>
          <a:xfrm>
            <a:off x="7128238" y="1592419"/>
            <a:ext cx="722109" cy="722109"/>
          </a:xfrm>
          <a:prstGeom prst="rect">
            <a:avLst/>
          </a:prstGeom>
        </p:spPr>
      </p:pic>
      <p:pic>
        <p:nvPicPr>
          <p:cNvPr id="8" name="Imagen 7">
            <a:extLst>
              <a:ext uri="{FF2B5EF4-FFF2-40B4-BE49-F238E27FC236}">
                <a16:creationId xmlns:a16="http://schemas.microsoft.com/office/drawing/2014/main" id="{E84A5B93-7F27-477D-A9AF-5A4AF01E58C5}"/>
              </a:ext>
            </a:extLst>
          </p:cNvPr>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096000" y="2769103"/>
            <a:ext cx="5612130" cy="3230880"/>
          </a:xfrm>
          <a:prstGeom prst="rect">
            <a:avLst/>
          </a:prstGeom>
        </p:spPr>
      </p:pic>
      <p:pic>
        <p:nvPicPr>
          <p:cNvPr id="9" name="Imagen 8">
            <a:extLst>
              <a:ext uri="{FF2B5EF4-FFF2-40B4-BE49-F238E27FC236}">
                <a16:creationId xmlns:a16="http://schemas.microsoft.com/office/drawing/2014/main" id="{2DD5FF23-5FAA-4907-88DF-1A003E378795}"/>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05436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283464" y="844468"/>
            <a:ext cx="90213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4300" b="1" dirty="0">
                <a:solidFill>
                  <a:schemeClr val="lt1"/>
                </a:solidFill>
                <a:latin typeface="Calibri"/>
                <a:ea typeface="Calibri"/>
                <a:cs typeface="Calibri"/>
                <a:sym typeface="Calibri"/>
              </a:rPr>
              <a:t>Proyecto Practica Empresarial</a:t>
            </a:r>
            <a:endParaRPr sz="4300" b="1" i="0" u="none" strike="noStrike" cap="none" dirty="0">
              <a:solidFill>
                <a:schemeClr val="lt1"/>
              </a:solidFill>
              <a:latin typeface="Calibri"/>
              <a:ea typeface="Calibri"/>
              <a:cs typeface="Calibri"/>
              <a:sym typeface="Calibri"/>
            </a:endParaRPr>
          </a:p>
        </p:txBody>
      </p:sp>
      <p:sp>
        <p:nvSpPr>
          <p:cNvPr id="89" name="Google Shape;89;p2"/>
          <p:cNvSpPr txBox="1"/>
          <p:nvPr/>
        </p:nvSpPr>
        <p:spPr>
          <a:xfrm>
            <a:off x="1597164" y="2905029"/>
            <a:ext cx="6393900" cy="31085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Presentado a:</a:t>
            </a:r>
          </a:p>
          <a:p>
            <a:pPr marL="0" marR="0" lvl="0" indent="0" algn="ctr" rtl="0">
              <a:lnSpc>
                <a:spcPct val="100000"/>
              </a:lnSpc>
              <a:spcBef>
                <a:spcPts val="0"/>
              </a:spcBef>
              <a:spcAft>
                <a:spcPts val="0"/>
              </a:spcAft>
              <a:buClr>
                <a:schemeClr val="dk1"/>
              </a:buClr>
              <a:buSzPts val="2600"/>
              <a:buFont typeface="Arial"/>
              <a:buNone/>
            </a:pPr>
            <a:r>
              <a:rPr lang="es-ES" sz="2400" dirty="0" err="1">
                <a:solidFill>
                  <a:schemeClr val="lt1"/>
                </a:solidFill>
                <a:latin typeface="Cambria"/>
                <a:ea typeface="Cambria"/>
                <a:cs typeface="Cambria"/>
                <a:sym typeface="Cambria"/>
              </a:rPr>
              <a:t>MsC</a:t>
            </a:r>
            <a:r>
              <a:rPr lang="es-ES" sz="2400" dirty="0">
                <a:solidFill>
                  <a:schemeClr val="lt1"/>
                </a:solidFill>
                <a:latin typeface="Cambria"/>
                <a:ea typeface="Cambria"/>
                <a:cs typeface="Cambria"/>
                <a:sym typeface="Cambria"/>
              </a:rPr>
              <a:t>. Ing. Luz Elena Gutiérrez López.</a:t>
            </a:r>
          </a:p>
          <a:p>
            <a:pPr marL="0" marR="0" lvl="0" indent="0" algn="ctr" rtl="0">
              <a:lnSpc>
                <a:spcPct val="100000"/>
              </a:lnSpc>
              <a:spcBef>
                <a:spcPts val="0"/>
              </a:spcBef>
              <a:spcAft>
                <a:spcPts val="0"/>
              </a:spcAft>
              <a:buClr>
                <a:schemeClr val="dk1"/>
              </a:buClr>
              <a:buSzPts val="2600"/>
              <a:buFont typeface="Arial"/>
              <a:buNone/>
            </a:pPr>
            <a:endParaRPr lang="es-ES" sz="2400"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chemeClr val="dk1"/>
              </a:buClr>
              <a:buSzPts val="2600"/>
              <a:buFont typeface="Arial"/>
              <a:buNone/>
            </a:pPr>
            <a:r>
              <a:rPr lang="es-ES" sz="2400" dirty="0">
                <a:solidFill>
                  <a:schemeClr val="lt1"/>
                </a:solidFill>
                <a:latin typeface="Cambria"/>
                <a:ea typeface="Cambria"/>
                <a:cs typeface="Cambria"/>
                <a:sym typeface="Cambria"/>
              </a:rPr>
              <a:t>Presentado por:</a:t>
            </a:r>
          </a:p>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Ing. Luis Felipe Narvaez Gomez.</a:t>
            </a:r>
            <a:endParaRPr sz="2600" b="0" i="0" u="none" strike="noStrike" cap="none"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600"/>
              <a:buFont typeface="Arial"/>
              <a:buNone/>
            </a:pPr>
            <a:endParaRPr sz="2600"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600"/>
              <a:buFont typeface="Arial"/>
              <a:buNone/>
            </a:pPr>
            <a:r>
              <a:rPr lang="es-MX" sz="2600" b="0" i="0" u="none" strike="noStrike" cap="none" dirty="0">
                <a:solidFill>
                  <a:schemeClr val="lt1"/>
                </a:solidFill>
                <a:latin typeface="Cambria"/>
                <a:ea typeface="Cambria"/>
                <a:cs typeface="Cambria"/>
                <a:sym typeface="Cambria"/>
              </a:rPr>
              <a:t>Practica Empresarial</a:t>
            </a:r>
            <a:endParaRPr sz="2600" b="0" i="0" u="none" strike="noStrike" cap="none"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600"/>
              <a:buFont typeface="Arial"/>
              <a:buNone/>
            </a:pPr>
            <a:endParaRPr sz="2400" b="0" i="0" u="none" strike="noStrike" cap="none" dirty="0">
              <a:solidFill>
                <a:schemeClr val="lt1"/>
              </a:solidFill>
              <a:latin typeface="Cambria"/>
              <a:ea typeface="Cambria"/>
              <a:cs typeface="Cambria"/>
              <a:sym typeface="Cambria"/>
            </a:endParaRPr>
          </a:p>
        </p:txBody>
      </p:sp>
      <p:sp>
        <p:nvSpPr>
          <p:cNvPr id="90" name="Google Shape;90;p2"/>
          <p:cNvSpPr txBox="1"/>
          <p:nvPr/>
        </p:nvSpPr>
        <p:spPr>
          <a:xfrm>
            <a:off x="283464" y="1911268"/>
            <a:ext cx="902130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2700" b="1" dirty="0">
                <a:solidFill>
                  <a:schemeClr val="lt1"/>
                </a:solidFill>
                <a:latin typeface="Calibri"/>
                <a:ea typeface="Calibri"/>
                <a:cs typeface="Calibri"/>
                <a:sym typeface="Calibri"/>
              </a:rPr>
              <a:t>Instrumentación Electrónica e Implementación de Software sobre Maquina de Oxidación de Materiales</a:t>
            </a:r>
            <a:endParaRPr sz="27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D641FC1-986D-4185-8D62-F071581C01E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Software Sensores: Lectura de sensores Digitales mediante </a:t>
            </a:r>
            <a:r>
              <a:rPr lang="es-ES" sz="3800" b="1" dirty="0" err="1">
                <a:solidFill>
                  <a:srgbClr val="1C81DC"/>
                </a:solidFill>
                <a:latin typeface="Calibri"/>
                <a:ea typeface="Calibri"/>
                <a:cs typeface="Calibri"/>
                <a:sym typeface="Calibri"/>
              </a:rPr>
              <a:t>GPIO</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A42D14C-9271-42FB-B861-96BDB5F8AE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500" y="2312071"/>
            <a:ext cx="4981301" cy="3259171"/>
          </a:xfrm>
          <a:prstGeom prst="rect">
            <a:avLst/>
          </a:prstGeom>
          <a:noFill/>
          <a:ln>
            <a:noFill/>
          </a:ln>
        </p:spPr>
      </p:pic>
      <p:pic>
        <p:nvPicPr>
          <p:cNvPr id="5" name="Imagen 4">
            <a:extLst>
              <a:ext uri="{FF2B5EF4-FFF2-40B4-BE49-F238E27FC236}">
                <a16:creationId xmlns:a16="http://schemas.microsoft.com/office/drawing/2014/main" id="{5A361D66-08AE-4BA3-A5C9-79D73A9E5C3A}"/>
              </a:ext>
            </a:extLst>
          </p:cNvPr>
          <p:cNvPicPr/>
          <p:nvPr/>
        </p:nvPicPr>
        <p:blipFill rotWithShape="1">
          <a:blip r:embed="rId3">
            <a:extLst>
              <a:ext uri="{28A0092B-C50C-407E-A947-70E740481C1C}">
                <a14:useLocalDpi xmlns:a14="http://schemas.microsoft.com/office/drawing/2010/main" val="0"/>
              </a:ext>
            </a:extLst>
          </a:blip>
          <a:srcRect b="42219"/>
          <a:stretch/>
        </p:blipFill>
        <p:spPr bwMode="auto">
          <a:xfrm>
            <a:off x="5806891" y="1808056"/>
            <a:ext cx="5612130" cy="213360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DC72FE6D-7C2C-4194-B8AA-73AF8B4EB4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87114"/>
            <a:ext cx="2209800" cy="1896110"/>
          </a:xfrm>
          <a:prstGeom prst="rect">
            <a:avLst/>
          </a:prstGeom>
          <a:noFill/>
          <a:ln>
            <a:noFill/>
          </a:ln>
        </p:spPr>
      </p:pic>
      <p:pic>
        <p:nvPicPr>
          <p:cNvPr id="8" name="Imagen 7">
            <a:extLst>
              <a:ext uri="{FF2B5EF4-FFF2-40B4-BE49-F238E27FC236}">
                <a16:creationId xmlns:a16="http://schemas.microsoft.com/office/drawing/2014/main" id="{2C79A637-6AD8-4350-9F94-3C9CC78F93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12956" y="4411231"/>
            <a:ext cx="3060700" cy="2047875"/>
          </a:xfrm>
          <a:prstGeom prst="rect">
            <a:avLst/>
          </a:prstGeom>
          <a:noFill/>
          <a:ln>
            <a:noFill/>
          </a:ln>
        </p:spPr>
      </p:pic>
      <p:pic>
        <p:nvPicPr>
          <p:cNvPr id="9" name="Imagen 8">
            <a:extLst>
              <a:ext uri="{FF2B5EF4-FFF2-40B4-BE49-F238E27FC236}">
                <a16:creationId xmlns:a16="http://schemas.microsoft.com/office/drawing/2014/main" id="{E0F80E1E-3856-42DB-BA45-DDD979D60857}"/>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11965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2269A8D-C290-49F0-B841-4C91D134169F}"/>
              </a:ext>
            </a:extLst>
          </p:cNvPr>
          <p:cNvPicPr/>
          <p:nvPr/>
        </p:nvPicPr>
        <p:blipFill>
          <a:blip r:embed="rId2"/>
          <a:stretch>
            <a:fillRect/>
          </a:stretch>
        </p:blipFill>
        <p:spPr>
          <a:xfrm>
            <a:off x="365298" y="1186132"/>
            <a:ext cx="4903513" cy="4485735"/>
          </a:xfrm>
          <a:prstGeom prst="rect">
            <a:avLst/>
          </a:prstGeom>
        </p:spPr>
      </p:pic>
      <p:pic>
        <p:nvPicPr>
          <p:cNvPr id="3" name="Imagen 2">
            <a:extLst>
              <a:ext uri="{FF2B5EF4-FFF2-40B4-BE49-F238E27FC236}">
                <a16:creationId xmlns:a16="http://schemas.microsoft.com/office/drawing/2014/main" id="{9E12B201-B3CD-4A4D-99E0-BC7F021EF8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5912" y="474393"/>
            <a:ext cx="8246352" cy="4638223"/>
          </a:xfrm>
          <a:prstGeom prst="rect">
            <a:avLst/>
          </a:prstGeom>
          <a:noFill/>
          <a:ln>
            <a:noFill/>
          </a:ln>
        </p:spPr>
      </p:pic>
      <p:pic>
        <p:nvPicPr>
          <p:cNvPr id="4" name="Imagen 3" descr="Puerto serial y puerto paralelo: características y diferencias - CCM">
            <a:extLst>
              <a:ext uri="{FF2B5EF4-FFF2-40B4-BE49-F238E27FC236}">
                <a16:creationId xmlns:a16="http://schemas.microsoft.com/office/drawing/2014/main" id="{D543F62B-69A4-4FD9-923E-8744E862D0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73710" y="5348287"/>
            <a:ext cx="2495550" cy="1362075"/>
          </a:xfrm>
          <a:prstGeom prst="rect">
            <a:avLst/>
          </a:prstGeom>
          <a:noFill/>
          <a:ln>
            <a:noFill/>
          </a:ln>
        </p:spPr>
      </p:pic>
      <p:pic>
        <p:nvPicPr>
          <p:cNvPr id="5" name="Imagen 4" descr="Qué modos de transmisión de datos existen? - CCM">
            <a:extLst>
              <a:ext uri="{FF2B5EF4-FFF2-40B4-BE49-F238E27FC236}">
                <a16:creationId xmlns:a16="http://schemas.microsoft.com/office/drawing/2014/main" id="{59316935-7C46-4939-A205-3B1873C2030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88545" y="5357812"/>
            <a:ext cx="2438400" cy="1352550"/>
          </a:xfrm>
          <a:prstGeom prst="rect">
            <a:avLst/>
          </a:prstGeom>
          <a:noFill/>
          <a:ln>
            <a:noFill/>
          </a:ln>
        </p:spPr>
      </p:pic>
      <p:pic>
        <p:nvPicPr>
          <p:cNvPr id="6" name="Imagen 5">
            <a:extLst>
              <a:ext uri="{FF2B5EF4-FFF2-40B4-BE49-F238E27FC236}">
                <a16:creationId xmlns:a16="http://schemas.microsoft.com/office/drawing/2014/main" id="{BC97A188-2A6C-40AE-A2EB-7FAD4D5EEFA1}"/>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667007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0DA1195-564C-4FE6-B11E-721DA4B610AF}"/>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Sensores: Lectura de sensores con Microcontrolador Externo</a:t>
            </a:r>
            <a:endParaRPr lang="es-MX"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5B9DDA74-6920-4010-BF31-B4C261BE56F9}"/>
              </a:ext>
            </a:extLst>
          </p:cNvPr>
          <p:cNvPicPr/>
          <p:nvPr/>
        </p:nvPicPr>
        <p:blipFill rotWithShape="1">
          <a:blip r:embed="rId2" cstate="print">
            <a:extLst>
              <a:ext uri="{28A0092B-C50C-407E-A947-70E740481C1C}">
                <a14:useLocalDpi xmlns:a14="http://schemas.microsoft.com/office/drawing/2010/main" val="0"/>
              </a:ext>
            </a:extLst>
          </a:blip>
          <a:srcRect t="9728" b="24661"/>
          <a:stretch/>
        </p:blipFill>
        <p:spPr bwMode="auto">
          <a:xfrm>
            <a:off x="3570377" y="2780848"/>
            <a:ext cx="4752975" cy="2339340"/>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8FCE8779-BF8F-42A9-963C-4ED529AAD667}"/>
              </a:ext>
            </a:extLst>
          </p:cNvPr>
          <p:cNvPicPr/>
          <p:nvPr/>
        </p:nvPicPr>
        <p:blipFill>
          <a:blip r:embed="rId3"/>
          <a:stretch>
            <a:fillRect/>
          </a:stretch>
        </p:blipFill>
        <p:spPr>
          <a:xfrm>
            <a:off x="-664590" y="1713545"/>
            <a:ext cx="3962400" cy="2304415"/>
          </a:xfrm>
          <a:prstGeom prst="rect">
            <a:avLst/>
          </a:prstGeom>
        </p:spPr>
      </p:pic>
      <p:pic>
        <p:nvPicPr>
          <p:cNvPr id="5" name="Imagen 4">
            <a:extLst>
              <a:ext uri="{FF2B5EF4-FFF2-40B4-BE49-F238E27FC236}">
                <a16:creationId xmlns:a16="http://schemas.microsoft.com/office/drawing/2014/main" id="{7316A8D8-C279-46D1-8E50-8AC6E8F1A0A0}"/>
              </a:ext>
            </a:extLst>
          </p:cNvPr>
          <p:cNvPicPr/>
          <p:nvPr/>
        </p:nvPicPr>
        <p:blipFill>
          <a:blip r:embed="rId4"/>
          <a:stretch>
            <a:fillRect/>
          </a:stretch>
        </p:blipFill>
        <p:spPr>
          <a:xfrm>
            <a:off x="876691" y="4116933"/>
            <a:ext cx="2190679" cy="2571837"/>
          </a:xfrm>
          <a:prstGeom prst="rect">
            <a:avLst/>
          </a:prstGeom>
        </p:spPr>
      </p:pic>
      <p:pic>
        <p:nvPicPr>
          <p:cNvPr id="6" name="Imagen 5">
            <a:extLst>
              <a:ext uri="{FF2B5EF4-FFF2-40B4-BE49-F238E27FC236}">
                <a16:creationId xmlns:a16="http://schemas.microsoft.com/office/drawing/2014/main" id="{954FD3C3-E871-462E-A31A-AB1D9B42C10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72487" y="1531168"/>
            <a:ext cx="3533775" cy="2419350"/>
          </a:xfrm>
          <a:prstGeom prst="rect">
            <a:avLst/>
          </a:prstGeom>
          <a:noFill/>
          <a:ln>
            <a:noFill/>
          </a:ln>
        </p:spPr>
      </p:pic>
      <p:pic>
        <p:nvPicPr>
          <p:cNvPr id="7" name="Imagen 6" descr="DS18B20 Multiple Temperature Sensors with ESP32 Wiring Schematic Diagram">
            <a:extLst>
              <a:ext uri="{FF2B5EF4-FFF2-40B4-BE49-F238E27FC236}">
                <a16:creationId xmlns:a16="http://schemas.microsoft.com/office/drawing/2014/main" id="{D92AE46B-99B2-4A8A-A5D4-0F3A0C0BFB8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4887" y="4017960"/>
            <a:ext cx="3381375" cy="2670810"/>
          </a:xfrm>
          <a:prstGeom prst="rect">
            <a:avLst/>
          </a:prstGeom>
          <a:noFill/>
          <a:ln>
            <a:noFill/>
          </a:ln>
        </p:spPr>
      </p:pic>
      <p:pic>
        <p:nvPicPr>
          <p:cNvPr id="8" name="Imagen 7">
            <a:extLst>
              <a:ext uri="{FF2B5EF4-FFF2-40B4-BE49-F238E27FC236}">
                <a16:creationId xmlns:a16="http://schemas.microsoft.com/office/drawing/2014/main" id="{48B00B3F-1D68-416A-9D20-5049ACD3AC9E}"/>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80170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8568D70D-6758-4279-A443-97699A9026D1}"/>
              </a:ext>
            </a:extLst>
          </p:cNvPr>
          <p:cNvSpPr txBox="1"/>
          <p:nvPr/>
        </p:nvSpPr>
        <p:spPr>
          <a:xfrm>
            <a:off x="382500" y="88276"/>
            <a:ext cx="11427000" cy="182354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Dashboard: Propuestas a futuro de la realización de una interfaz gráfica para el apartado del monitoreo</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A75C0AA7-27DF-4972-ABD7-C3A7419E6D74}"/>
              </a:ext>
            </a:extLst>
          </p:cNvPr>
          <p:cNvPicPr/>
          <p:nvPr/>
        </p:nvPicPr>
        <p:blipFill rotWithShape="1">
          <a:blip r:embed="rId2" cstate="print">
            <a:extLst>
              <a:ext uri="{28A0092B-C50C-407E-A947-70E740481C1C}">
                <a14:useLocalDpi xmlns:a14="http://schemas.microsoft.com/office/drawing/2010/main" val="0"/>
              </a:ext>
            </a:extLst>
          </a:blip>
          <a:srcRect b="44134"/>
          <a:stretch/>
        </p:blipFill>
        <p:spPr bwMode="auto">
          <a:xfrm>
            <a:off x="382500" y="2053276"/>
            <a:ext cx="3605038" cy="1085850"/>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7F8EE7E6-C389-4DEF-9BF3-F32D367C18DF}"/>
              </a:ext>
            </a:extLst>
          </p:cNvPr>
          <p:cNvPicPr/>
          <p:nvPr/>
        </p:nvPicPr>
        <p:blipFill rotWithShape="1">
          <a:blip r:embed="rId3" cstate="print">
            <a:extLst>
              <a:ext uri="{28A0092B-C50C-407E-A947-70E740481C1C}">
                <a14:useLocalDpi xmlns:a14="http://schemas.microsoft.com/office/drawing/2010/main" val="0"/>
              </a:ext>
            </a:extLst>
          </a:blip>
          <a:srcRect b="41962"/>
          <a:stretch/>
        </p:blipFill>
        <p:spPr bwMode="auto">
          <a:xfrm>
            <a:off x="382500" y="3165005"/>
            <a:ext cx="3605038" cy="1246740"/>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AA2F1581-02A4-4BAB-9D1F-92CEEBBFA98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500" y="4411745"/>
            <a:ext cx="3605038" cy="697583"/>
          </a:xfrm>
          <a:prstGeom prst="rect">
            <a:avLst/>
          </a:prstGeom>
          <a:noFill/>
          <a:ln>
            <a:noFill/>
          </a:ln>
        </p:spPr>
      </p:pic>
      <p:pic>
        <p:nvPicPr>
          <p:cNvPr id="6" name="Imagen 5">
            <a:extLst>
              <a:ext uri="{FF2B5EF4-FFF2-40B4-BE49-F238E27FC236}">
                <a16:creationId xmlns:a16="http://schemas.microsoft.com/office/drawing/2014/main" id="{0D7C354F-CCED-4390-8A22-4B0691B9DCA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500" y="5182543"/>
            <a:ext cx="3605038" cy="1378513"/>
          </a:xfrm>
          <a:prstGeom prst="rect">
            <a:avLst/>
          </a:prstGeom>
          <a:noFill/>
          <a:ln>
            <a:noFill/>
          </a:ln>
        </p:spPr>
      </p:pic>
      <p:pic>
        <p:nvPicPr>
          <p:cNvPr id="7" name="Imagen 6">
            <a:extLst>
              <a:ext uri="{FF2B5EF4-FFF2-40B4-BE49-F238E27FC236}">
                <a16:creationId xmlns:a16="http://schemas.microsoft.com/office/drawing/2014/main" id="{65563CC3-BA83-4751-A1C0-50BF3111B84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457" y="2098793"/>
            <a:ext cx="4786194" cy="2567475"/>
          </a:xfrm>
          <a:prstGeom prst="rect">
            <a:avLst/>
          </a:prstGeom>
          <a:noFill/>
          <a:ln>
            <a:noFill/>
          </a:ln>
        </p:spPr>
      </p:pic>
      <p:pic>
        <p:nvPicPr>
          <p:cNvPr id="8" name="Imagen 7">
            <a:extLst>
              <a:ext uri="{FF2B5EF4-FFF2-40B4-BE49-F238E27FC236}">
                <a16:creationId xmlns:a16="http://schemas.microsoft.com/office/drawing/2014/main" id="{62EBD64C-2783-4B12-AEA5-67ACBBA70B47}"/>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3304" y="3898805"/>
            <a:ext cx="4786196" cy="2567476"/>
          </a:xfrm>
          <a:prstGeom prst="rect">
            <a:avLst/>
          </a:prstGeom>
          <a:noFill/>
          <a:ln>
            <a:noFill/>
          </a:ln>
        </p:spPr>
      </p:pic>
      <p:pic>
        <p:nvPicPr>
          <p:cNvPr id="9" name="Imagen 8">
            <a:extLst>
              <a:ext uri="{FF2B5EF4-FFF2-40B4-BE49-F238E27FC236}">
                <a16:creationId xmlns:a16="http://schemas.microsoft.com/office/drawing/2014/main" id="{AFD8FBC7-0979-4D16-AA4F-A42B5E74E183}"/>
              </a:ext>
            </a:extLst>
          </p:cNvPr>
          <p:cNvPicPr>
            <a:picLocks noChangeAspect="1"/>
          </p:cNvPicPr>
          <p:nvPr/>
        </p:nvPicPr>
        <p:blipFill>
          <a:blip r:embed="rId8"/>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4113694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La tecnología LoRa y su importancia en IoT - Tu fuente experta en IoT">
            <a:extLst>
              <a:ext uri="{FF2B5EF4-FFF2-40B4-BE49-F238E27FC236}">
                <a16:creationId xmlns:a16="http://schemas.microsoft.com/office/drawing/2014/main" id="{B4D7340E-425E-4145-A30F-4BC6A3E0E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81" y="663981"/>
            <a:ext cx="2715381" cy="167386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La puerta de enlace de Sigfox está integrada con Wialon | Wialon Marketplace">
            <a:extLst>
              <a:ext uri="{FF2B5EF4-FFF2-40B4-BE49-F238E27FC236}">
                <a16:creationId xmlns:a16="http://schemas.microsoft.com/office/drawing/2014/main" id="{EBC87ED8-FE6A-438A-A99C-8D8BD6BF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32" y="537356"/>
            <a:ext cx="2483125" cy="248312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560E065F-EF4B-4379-9272-1BC2DA172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986" y="1782067"/>
            <a:ext cx="3113937" cy="1845297"/>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Qué es Zigbee? La tecnología de red eléctrica inteligente más popular del  mundo | Homey">
            <a:extLst>
              <a:ext uri="{FF2B5EF4-FFF2-40B4-BE49-F238E27FC236}">
                <a16:creationId xmlns:a16="http://schemas.microsoft.com/office/drawing/2014/main" id="{853858FC-D767-4835-B3DB-EEC4BB43A2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7910" y="3435813"/>
            <a:ext cx="2278835" cy="3246890"/>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Bluetooth Low Energy Basics (BLE) - Part 1 ⋆ EmbeTronicX">
            <a:extLst>
              <a:ext uri="{FF2B5EF4-FFF2-40B4-BE49-F238E27FC236}">
                <a16:creationId xmlns:a16="http://schemas.microsoft.com/office/drawing/2014/main" id="{43BBBA2A-F9AC-4284-9230-7684535CE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3164" y="3020481"/>
            <a:ext cx="2354542" cy="235454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3A30F6A2-CEEB-4278-8744-74D327D4A88B}"/>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1443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example of the console of Thinger.io. | Download Scientific Diagram">
            <a:extLst>
              <a:ext uri="{FF2B5EF4-FFF2-40B4-BE49-F238E27FC236}">
                <a16:creationId xmlns:a16="http://schemas.microsoft.com/office/drawing/2014/main" id="{0687D682-1DED-478A-AF8D-6EF841850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57" y="760612"/>
            <a:ext cx="6813321" cy="499376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Usando ESP8266 con el IDE de Arduino">
            <a:extLst>
              <a:ext uri="{FF2B5EF4-FFF2-40B4-BE49-F238E27FC236}">
                <a16:creationId xmlns:a16="http://schemas.microsoft.com/office/drawing/2014/main" id="{AF1818FF-1A69-463C-B7E0-0F035DBE0C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44240" y="2289044"/>
            <a:ext cx="2611224" cy="2279911"/>
          </a:xfrm>
          <a:prstGeom prst="rect">
            <a:avLst/>
          </a:prstGeom>
          <a:noFill/>
          <a:ln>
            <a:noFill/>
          </a:ln>
        </p:spPr>
      </p:pic>
      <p:pic>
        <p:nvPicPr>
          <p:cNvPr id="4" name="Imagen 3">
            <a:extLst>
              <a:ext uri="{FF2B5EF4-FFF2-40B4-BE49-F238E27FC236}">
                <a16:creationId xmlns:a16="http://schemas.microsoft.com/office/drawing/2014/main" id="{49908846-9DDA-4014-925A-E4346BCB48D6}"/>
              </a:ext>
            </a:extLst>
          </p:cNvPr>
          <p:cNvPicPr>
            <a:picLocks noChangeAspect="1"/>
          </p:cNvPicPr>
          <p:nvPr/>
        </p:nvPicPr>
        <p:blipFill>
          <a:blip r:embed="rId4"/>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75936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3;p3">
            <a:extLst>
              <a:ext uri="{FF2B5EF4-FFF2-40B4-BE49-F238E27FC236}">
                <a16:creationId xmlns:a16="http://schemas.microsoft.com/office/drawing/2014/main" id="{FD4BC89D-37D1-4A83-AECE-EAD4B61BE860}"/>
              </a:ext>
            </a:extLst>
          </p:cNvPr>
          <p:cNvSpPr txBox="1"/>
          <p:nvPr/>
        </p:nvSpPr>
        <p:spPr>
          <a:xfrm>
            <a:off x="382500" y="116556"/>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Instrumentación Electrónica y preparación de módulos de Software</a:t>
            </a:r>
            <a:endParaRPr sz="3800" b="1" i="0" u="none" strike="noStrike" cap="none" dirty="0">
              <a:solidFill>
                <a:srgbClr val="1C81DC"/>
              </a:solidFill>
              <a:latin typeface="Calibri"/>
              <a:ea typeface="Calibri"/>
              <a:cs typeface="Calibri"/>
              <a:sym typeface="Calibri"/>
            </a:endParaRPr>
          </a:p>
        </p:txBody>
      </p:sp>
      <p:pic>
        <p:nvPicPr>
          <p:cNvPr id="4" name="Imagen 3">
            <a:extLst>
              <a:ext uri="{FF2B5EF4-FFF2-40B4-BE49-F238E27FC236}">
                <a16:creationId xmlns:a16="http://schemas.microsoft.com/office/drawing/2014/main" id="{8550A440-A923-4EB3-8881-3D4C7223D7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15" y="735941"/>
            <a:ext cx="2743200" cy="2057400"/>
          </a:xfrm>
          <a:prstGeom prst="rect">
            <a:avLst/>
          </a:prstGeom>
          <a:noFill/>
          <a:ln>
            <a:noFill/>
          </a:ln>
        </p:spPr>
      </p:pic>
      <p:pic>
        <p:nvPicPr>
          <p:cNvPr id="7" name="Imagen 6">
            <a:extLst>
              <a:ext uri="{FF2B5EF4-FFF2-40B4-BE49-F238E27FC236}">
                <a16:creationId xmlns:a16="http://schemas.microsoft.com/office/drawing/2014/main" id="{45066F5B-FA69-4BDF-BFD0-001862DD72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2953" y="2074334"/>
            <a:ext cx="2743200" cy="2057400"/>
          </a:xfrm>
          <a:prstGeom prst="rect">
            <a:avLst/>
          </a:prstGeom>
          <a:noFill/>
          <a:ln>
            <a:noFill/>
          </a:ln>
        </p:spPr>
      </p:pic>
      <p:pic>
        <p:nvPicPr>
          <p:cNvPr id="8" name="Imagen 7">
            <a:extLst>
              <a:ext uri="{FF2B5EF4-FFF2-40B4-BE49-F238E27FC236}">
                <a16:creationId xmlns:a16="http://schemas.microsoft.com/office/drawing/2014/main" id="{E05947F3-B285-41E3-944A-D1D75FEB27F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892137" y="4623416"/>
            <a:ext cx="2353310" cy="1765300"/>
          </a:xfrm>
          <a:prstGeom prst="rect">
            <a:avLst/>
          </a:prstGeom>
          <a:noFill/>
          <a:ln>
            <a:noFill/>
          </a:ln>
        </p:spPr>
      </p:pic>
      <p:pic>
        <p:nvPicPr>
          <p:cNvPr id="9" name="Imagen 8">
            <a:extLst>
              <a:ext uri="{FF2B5EF4-FFF2-40B4-BE49-F238E27FC236}">
                <a16:creationId xmlns:a16="http://schemas.microsoft.com/office/drawing/2014/main" id="{EA30E943-7661-49F2-98D6-8E6FF198929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748457" y="4613891"/>
            <a:ext cx="2364105" cy="1773555"/>
          </a:xfrm>
          <a:prstGeom prst="rect">
            <a:avLst/>
          </a:prstGeom>
          <a:noFill/>
          <a:ln>
            <a:noFill/>
          </a:ln>
        </p:spPr>
      </p:pic>
      <p:pic>
        <p:nvPicPr>
          <p:cNvPr id="11" name="Imagen 10">
            <a:extLst>
              <a:ext uri="{FF2B5EF4-FFF2-40B4-BE49-F238E27FC236}">
                <a16:creationId xmlns:a16="http://schemas.microsoft.com/office/drawing/2014/main" id="{0139A401-A35B-4006-9A83-A7CDA703CEE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2755" y="4381376"/>
            <a:ext cx="2705100" cy="2028825"/>
          </a:xfrm>
          <a:prstGeom prst="rect">
            <a:avLst/>
          </a:prstGeom>
          <a:noFill/>
          <a:ln>
            <a:noFill/>
          </a:ln>
        </p:spPr>
      </p:pic>
      <p:pic>
        <p:nvPicPr>
          <p:cNvPr id="12" name="Imagen 11">
            <a:extLst>
              <a:ext uri="{FF2B5EF4-FFF2-40B4-BE49-F238E27FC236}">
                <a16:creationId xmlns:a16="http://schemas.microsoft.com/office/drawing/2014/main" id="{B6CA8334-4EAA-4258-8C2D-F05847643EC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5595" y="2912938"/>
            <a:ext cx="2707640" cy="2031365"/>
          </a:xfrm>
          <a:prstGeom prst="rect">
            <a:avLst/>
          </a:prstGeom>
          <a:noFill/>
          <a:ln>
            <a:noFill/>
          </a:ln>
        </p:spPr>
      </p:pic>
      <p:pic>
        <p:nvPicPr>
          <p:cNvPr id="13" name="Imagen 12">
            <a:extLst>
              <a:ext uri="{FF2B5EF4-FFF2-40B4-BE49-F238E27FC236}">
                <a16:creationId xmlns:a16="http://schemas.microsoft.com/office/drawing/2014/main" id="{9048D4F5-14AA-4C45-A3BF-EBCC2F07917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5999" y="1542208"/>
            <a:ext cx="3491855" cy="2560951"/>
          </a:xfrm>
          <a:prstGeom prst="rect">
            <a:avLst/>
          </a:prstGeom>
          <a:noFill/>
          <a:ln>
            <a:noFill/>
          </a:ln>
        </p:spPr>
      </p:pic>
      <p:pic>
        <p:nvPicPr>
          <p:cNvPr id="14" name="Imagen 13">
            <a:extLst>
              <a:ext uri="{FF2B5EF4-FFF2-40B4-BE49-F238E27FC236}">
                <a16:creationId xmlns:a16="http://schemas.microsoft.com/office/drawing/2014/main" id="{C2356D41-46EB-478F-A5FA-65F07BC7E90B}"/>
              </a:ext>
            </a:extLst>
          </p:cNvPr>
          <p:cNvPicPr/>
          <p:nvPr/>
        </p:nvPicPr>
        <p:blipFill rotWithShape="1">
          <a:blip r:embed="rId9" cstate="print">
            <a:extLst>
              <a:ext uri="{28A0092B-C50C-407E-A947-70E740481C1C}">
                <a14:useLocalDpi xmlns:a14="http://schemas.microsoft.com/office/drawing/2010/main" val="0"/>
              </a:ext>
            </a:extLst>
          </a:blip>
          <a:srcRect l="12491" r="11151"/>
          <a:stretch/>
        </p:blipFill>
        <p:spPr bwMode="auto">
          <a:xfrm rot="5400000">
            <a:off x="9699422" y="1090329"/>
            <a:ext cx="2209800" cy="2171065"/>
          </a:xfrm>
          <a:prstGeom prst="rect">
            <a:avLst/>
          </a:prstGeom>
          <a:noFill/>
          <a:ln>
            <a:noFill/>
          </a:ln>
          <a:extLst>
            <a:ext uri="{53640926-AAD7-44D8-BBD7-CCE9431645EC}">
              <a14:shadowObscured xmlns:a14="http://schemas.microsoft.com/office/drawing/2010/main"/>
            </a:ext>
          </a:extLst>
        </p:spPr>
      </p:pic>
      <p:pic>
        <p:nvPicPr>
          <p:cNvPr id="15" name="Imagen 14">
            <a:extLst>
              <a:ext uri="{FF2B5EF4-FFF2-40B4-BE49-F238E27FC236}">
                <a16:creationId xmlns:a16="http://schemas.microsoft.com/office/drawing/2014/main" id="{B509504D-D9CF-4BA3-9AB7-AB38D5563CCC}"/>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50247" y="5231111"/>
            <a:ext cx="1779270" cy="1334770"/>
          </a:xfrm>
          <a:prstGeom prst="rect">
            <a:avLst/>
          </a:prstGeom>
          <a:noFill/>
          <a:ln>
            <a:noFill/>
          </a:ln>
        </p:spPr>
      </p:pic>
      <p:pic>
        <p:nvPicPr>
          <p:cNvPr id="16" name="Imagen 15">
            <a:extLst>
              <a:ext uri="{FF2B5EF4-FFF2-40B4-BE49-F238E27FC236}">
                <a16:creationId xmlns:a16="http://schemas.microsoft.com/office/drawing/2014/main" id="{F1BE5BC0-31D5-4D23-A522-5D483D4322A8}"/>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1392052" y="5252066"/>
            <a:ext cx="1945005" cy="1458595"/>
          </a:xfrm>
          <a:prstGeom prst="rect">
            <a:avLst/>
          </a:prstGeom>
          <a:noFill/>
          <a:ln>
            <a:noFill/>
          </a:ln>
        </p:spPr>
      </p:pic>
      <p:pic>
        <p:nvPicPr>
          <p:cNvPr id="17" name="Imagen 16">
            <a:extLst>
              <a:ext uri="{FF2B5EF4-FFF2-40B4-BE49-F238E27FC236}">
                <a16:creationId xmlns:a16="http://schemas.microsoft.com/office/drawing/2014/main" id="{0F80AD03-B7EF-491B-AEC1-BFF402262116}"/>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9356285" y="3820081"/>
            <a:ext cx="2952625" cy="2227614"/>
          </a:xfrm>
          <a:prstGeom prst="rect">
            <a:avLst/>
          </a:prstGeom>
          <a:noFill/>
          <a:ln>
            <a:noFill/>
          </a:ln>
        </p:spPr>
      </p:pic>
      <p:pic>
        <p:nvPicPr>
          <p:cNvPr id="18" name="Imagen 17">
            <a:extLst>
              <a:ext uri="{FF2B5EF4-FFF2-40B4-BE49-F238E27FC236}">
                <a16:creationId xmlns:a16="http://schemas.microsoft.com/office/drawing/2014/main" id="{312932A4-B720-4C4F-B58C-439CA37FBBA7}"/>
              </a:ext>
            </a:extLst>
          </p:cNvPr>
          <p:cNvPicPr>
            <a:picLocks noChangeAspect="1"/>
          </p:cNvPicPr>
          <p:nvPr/>
        </p:nvPicPr>
        <p:blipFill>
          <a:blip r:embed="rId1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28818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tis Monitor De Computadora De Pantalla Plana Negra Sobre Mesa De Madera Negra Foto de stock">
            <a:extLst>
              <a:ext uri="{FF2B5EF4-FFF2-40B4-BE49-F238E27FC236}">
                <a16:creationId xmlns:a16="http://schemas.microsoft.com/office/drawing/2014/main" id="{9DBFEF1A-618D-4DCC-B96B-BFED7DA8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0"/>
            <a:ext cx="4873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4B301945-D52C-4262-AB73-1E13DC735D1C}"/>
              </a:ext>
            </a:extLst>
          </p:cNvPr>
          <p:cNvSpPr txBox="1"/>
          <p:nvPr/>
        </p:nvSpPr>
        <p:spPr>
          <a:xfrm>
            <a:off x="325939" y="3102002"/>
            <a:ext cx="6593335"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i="0" u="none" strike="noStrike" cap="none" dirty="0">
                <a:solidFill>
                  <a:srgbClr val="1C81DC"/>
                </a:solidFill>
                <a:latin typeface="Calibri"/>
                <a:ea typeface="Calibri"/>
                <a:cs typeface="Calibri"/>
                <a:sym typeface="Calibri"/>
              </a:rPr>
              <a:t>Conclusiones</a:t>
            </a:r>
            <a:endParaRPr sz="3800" b="1" i="0" u="none" strike="noStrike" cap="none" dirty="0">
              <a:solidFill>
                <a:srgbClr val="1C81DC"/>
              </a:solidFill>
              <a:latin typeface="Calibri"/>
              <a:ea typeface="Calibri"/>
              <a:cs typeface="Calibri"/>
              <a:sym typeface="Calibri"/>
            </a:endParaRPr>
          </a:p>
        </p:txBody>
      </p:sp>
      <p:pic>
        <p:nvPicPr>
          <p:cNvPr id="4" name="Imagen 3">
            <a:extLst>
              <a:ext uri="{FF2B5EF4-FFF2-40B4-BE49-F238E27FC236}">
                <a16:creationId xmlns:a16="http://schemas.microsoft.com/office/drawing/2014/main" id="{A1118460-3EC6-4AD1-B917-8B68FB4490C4}"/>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51100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atis Fotos de stock gratuitas de adentro, adulto, colegas Foto de stock">
            <a:extLst>
              <a:ext uri="{FF2B5EF4-FFF2-40B4-BE49-F238E27FC236}">
                <a16:creationId xmlns:a16="http://schemas.microsoft.com/office/drawing/2014/main" id="{4CD0818F-4FE5-4DA3-807F-31AB53F77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B0DE76A4-3C06-4660-A97D-33E696EA9722}"/>
              </a:ext>
            </a:extLst>
          </p:cNvPr>
          <p:cNvSpPr txBox="1"/>
          <p:nvPr/>
        </p:nvSpPr>
        <p:spPr>
          <a:xfrm>
            <a:off x="5001634" y="465348"/>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Planteamiento del Problema</a:t>
            </a:r>
            <a:endParaRPr sz="3800" b="1" i="0" u="none" strike="noStrike" cap="none" dirty="0">
              <a:solidFill>
                <a:srgbClr val="1C81DC"/>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4AA30270-A6CE-4C03-8CE8-E5DD87C67135}"/>
              </a:ext>
            </a:extLst>
          </p:cNvPr>
          <p:cNvSpPr txBox="1"/>
          <p:nvPr/>
        </p:nvSpPr>
        <p:spPr>
          <a:xfrm>
            <a:off x="5479687" y="1395168"/>
            <a:ext cx="5769204" cy="4401205"/>
          </a:xfrm>
          <a:prstGeom prst="rect">
            <a:avLst/>
          </a:prstGeom>
          <a:noFill/>
        </p:spPr>
        <p:txBody>
          <a:bodyPr wrap="square" rtlCol="0">
            <a:spAutoFit/>
          </a:bodyPr>
          <a:lstStyle/>
          <a:p>
            <a:pPr marL="285750" indent="-285750">
              <a:buFont typeface="Wingdings" panose="05000000000000000000" pitchFamily="2" charset="2"/>
              <a:buChar char="q"/>
            </a:pPr>
            <a:r>
              <a:rPr lang="es-MX" dirty="0"/>
              <a:t>Planteamiento del Problema.</a:t>
            </a:r>
          </a:p>
          <a:p>
            <a:pPr marL="285750" indent="-285750">
              <a:buFont typeface="Wingdings" panose="05000000000000000000" pitchFamily="2" charset="2"/>
              <a:buChar char="q"/>
            </a:pPr>
            <a:r>
              <a:rPr lang="es-MX" dirty="0"/>
              <a:t>Objetivos.</a:t>
            </a:r>
          </a:p>
          <a:p>
            <a:pPr marL="285750" indent="-285750">
              <a:buFont typeface="Wingdings" panose="05000000000000000000" pitchFamily="2" charset="2"/>
              <a:buChar char="q"/>
            </a:pPr>
            <a:r>
              <a:rPr lang="es-MX" dirty="0"/>
              <a:t>Descripción de las Actividades Realizadas.</a:t>
            </a:r>
          </a:p>
          <a:p>
            <a:pPr marL="285750" indent="-285750">
              <a:buFont typeface="Wingdings" panose="05000000000000000000" pitchFamily="2" charset="2"/>
              <a:buChar char="q"/>
            </a:pPr>
            <a:r>
              <a:rPr lang="es-MX" dirty="0"/>
              <a:t>Instalación y Configuración del SO Raspberry PI Debian</a:t>
            </a:r>
          </a:p>
          <a:p>
            <a:pPr marL="285750" indent="-285750">
              <a:buFont typeface="Wingdings" panose="05000000000000000000" pitchFamily="2" charset="2"/>
              <a:buChar char="q"/>
            </a:pPr>
            <a:r>
              <a:rPr lang="pt-BR" dirty="0"/>
              <a:t>Atualizar </a:t>
            </a:r>
            <a:r>
              <a:rPr lang="pt-BR" dirty="0" err="1"/>
              <a:t>Raspberry</a:t>
            </a:r>
            <a:r>
              <a:rPr lang="pt-BR" dirty="0"/>
              <a:t> PI OS Debian</a:t>
            </a:r>
          </a:p>
          <a:p>
            <a:pPr marL="285750" indent="-285750">
              <a:buFont typeface="Wingdings" panose="05000000000000000000" pitchFamily="2" charset="2"/>
              <a:buChar char="q"/>
            </a:pPr>
            <a:r>
              <a:rPr lang="es-MX" dirty="0"/>
              <a:t>Preparación de Entorno de Trabajo Windows y Linux u otros dispositivos Requeridos.</a:t>
            </a:r>
          </a:p>
          <a:p>
            <a:pPr marL="285750" indent="-285750">
              <a:buFont typeface="Wingdings" panose="05000000000000000000" pitchFamily="2" charset="2"/>
              <a:buChar char="q"/>
            </a:pPr>
            <a:r>
              <a:rPr lang="es-MX" dirty="0"/>
              <a:t>Sistema de lectura y escritura </a:t>
            </a:r>
            <a:r>
              <a:rPr lang="es-MX" dirty="0" err="1"/>
              <a:t>GPIO</a:t>
            </a:r>
            <a:r>
              <a:rPr lang="es-MX" dirty="0"/>
              <a:t> de la RaspberryPI400: Comprensión y adecuación</a:t>
            </a:r>
          </a:p>
          <a:p>
            <a:pPr marL="285750" indent="-285750">
              <a:buFont typeface="Wingdings" panose="05000000000000000000" pitchFamily="2" charset="2"/>
              <a:buChar char="q"/>
            </a:pPr>
            <a:r>
              <a:rPr lang="es-MX" dirty="0"/>
              <a:t>Diseño y Fabricación de placa Electrónica para la </a:t>
            </a:r>
            <a:r>
              <a:rPr lang="es-MX" dirty="0" err="1"/>
              <a:t>Board</a:t>
            </a:r>
            <a:r>
              <a:rPr lang="es-MX" dirty="0"/>
              <a:t> </a:t>
            </a:r>
            <a:r>
              <a:rPr lang="es-MX" dirty="0" err="1"/>
              <a:t>GPIO</a:t>
            </a:r>
            <a:r>
              <a:rPr lang="es-MX" dirty="0"/>
              <a:t>.</a:t>
            </a:r>
          </a:p>
          <a:p>
            <a:pPr marL="285750" indent="-285750">
              <a:buFont typeface="Wingdings" panose="05000000000000000000" pitchFamily="2" charset="2"/>
              <a:buChar char="q"/>
            </a:pPr>
            <a:r>
              <a:rPr lang="es-MX" dirty="0"/>
              <a:t>Software Switch: Conmutación a partir de la Raspberry PI 400 y el canal de </a:t>
            </a:r>
            <a:r>
              <a:rPr lang="es-MX" dirty="0" err="1"/>
              <a:t>GPIO</a:t>
            </a:r>
            <a:endParaRPr lang="es-MX" dirty="0"/>
          </a:p>
          <a:p>
            <a:pPr marL="285750" indent="-285750">
              <a:buFont typeface="Wingdings" panose="05000000000000000000" pitchFamily="2" charset="2"/>
              <a:buChar char="q"/>
            </a:pPr>
            <a:r>
              <a:rPr lang="es-MX" dirty="0"/>
              <a:t>Software: </a:t>
            </a:r>
            <a:r>
              <a:rPr lang="es-MX" dirty="0" err="1"/>
              <a:t>GPIOZERO</a:t>
            </a:r>
            <a:r>
              <a:rPr lang="es-MX" dirty="0"/>
              <a:t> a </a:t>
            </a:r>
            <a:r>
              <a:rPr lang="es-MX" dirty="0" err="1"/>
              <a:t>RPI.GPIO</a:t>
            </a:r>
            <a:endParaRPr lang="es-MX" dirty="0"/>
          </a:p>
          <a:p>
            <a:pPr marL="285750" indent="-285750">
              <a:buFont typeface="Wingdings" panose="05000000000000000000" pitchFamily="2" charset="2"/>
              <a:buChar char="q"/>
            </a:pPr>
            <a:r>
              <a:rPr lang="es-MX" dirty="0"/>
              <a:t>Software Sensores: Lectura de sensores Digitales mediante </a:t>
            </a:r>
            <a:r>
              <a:rPr lang="es-MX" dirty="0" err="1"/>
              <a:t>GPIO</a:t>
            </a:r>
            <a:endParaRPr lang="es-MX" dirty="0"/>
          </a:p>
          <a:p>
            <a:pPr marL="285750" indent="-285750">
              <a:buFont typeface="Wingdings" panose="05000000000000000000" pitchFamily="2" charset="2"/>
              <a:buChar char="q"/>
            </a:pPr>
            <a:r>
              <a:rPr lang="es-MX" dirty="0"/>
              <a:t>Software Sensores: Lectura de sensores con Microcontrolador Externo</a:t>
            </a:r>
          </a:p>
          <a:p>
            <a:pPr marL="285750" indent="-285750">
              <a:buFont typeface="Wingdings" panose="05000000000000000000" pitchFamily="2" charset="2"/>
              <a:buChar char="q"/>
            </a:pPr>
            <a:r>
              <a:rPr lang="es-MX" dirty="0"/>
              <a:t>Software Dashboard: Propuestas a futuro de la realización de una interfaz gráfica para el apartado del monitoreo</a:t>
            </a:r>
          </a:p>
          <a:p>
            <a:pPr marL="285750" indent="-285750">
              <a:buFont typeface="Wingdings" panose="05000000000000000000" pitchFamily="2" charset="2"/>
              <a:buChar char="q"/>
            </a:pPr>
            <a:r>
              <a:rPr lang="es-MX" dirty="0"/>
              <a:t>Instrumentación Electrónica y preparación de módulos de Software</a:t>
            </a:r>
          </a:p>
          <a:p>
            <a:pPr marL="285750" indent="-285750">
              <a:buFont typeface="Wingdings" panose="05000000000000000000" pitchFamily="2" charset="2"/>
              <a:buChar char="q"/>
            </a:pPr>
            <a:r>
              <a:rPr lang="es-CO" dirty="0"/>
              <a:t>Conclusiones</a:t>
            </a:r>
          </a:p>
        </p:txBody>
      </p:sp>
      <p:pic>
        <p:nvPicPr>
          <p:cNvPr id="5" name="Imagen 4">
            <a:extLst>
              <a:ext uri="{FF2B5EF4-FFF2-40B4-BE49-F238E27FC236}">
                <a16:creationId xmlns:a16="http://schemas.microsoft.com/office/drawing/2014/main" id="{190AD701-CB25-422E-9633-7FAB1B5BB653}"/>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70217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tis Fotos de stock gratuitas de adentro, adulto, alma Foto de stock">
            <a:extLst>
              <a:ext uri="{FF2B5EF4-FFF2-40B4-BE49-F238E27FC236}">
                <a16:creationId xmlns:a16="http://schemas.microsoft.com/office/drawing/2014/main" id="{BF114D49-C007-4FBF-A1A7-F2D9C7211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CBB708E0-D1A3-47E0-BC3D-D3745DF56FD6}"/>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Planteamiento del Problema</a:t>
            </a:r>
            <a:endParaRPr sz="3800" b="1" i="0" u="none" strike="noStrike" cap="none" dirty="0">
              <a:solidFill>
                <a:srgbClr val="1C81DC"/>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8C8A2CCF-D926-402F-870A-2F8765319307}"/>
              </a:ext>
            </a:extLst>
          </p:cNvPr>
          <p:cNvSpPr txBox="1"/>
          <p:nvPr/>
        </p:nvSpPr>
        <p:spPr>
          <a:xfrm>
            <a:off x="697941" y="2090172"/>
            <a:ext cx="6094428" cy="3323987"/>
          </a:xfrm>
          <a:prstGeom prst="rect">
            <a:avLst/>
          </a:prstGeom>
          <a:noFill/>
        </p:spPr>
        <p:txBody>
          <a:bodyPr wrap="square">
            <a:spAutoFit/>
          </a:bodyPr>
          <a:lstStyle/>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La Facultad de Ingeniería Mecánica de la Universidad Santo Tomas Tunja posee el armazón compuesto de una máquina de oxidación de materiales que han mandando elaborar con anterioridad a terceros. </a:t>
            </a:r>
          </a:p>
          <a:p>
            <a:pPr algn="just"/>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Para su correcto funcionamiento se requiere de la adquisición de diferentes dispositivos y materiales que puedan dar uso a este armazón y en su conjunto hagan del instrumento una central que usar por parte de estudiantes y personal administrativo e la facultad para la resolución de proyectos e inicio de investigación de ciencias de materiales. </a:t>
            </a:r>
          </a:p>
          <a:p>
            <a:pPr algn="just"/>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A su vez para que todas estas piezas funcionen se requiere de la instrumentación electrónica y el despliegue de un software robusto que pueda interactuar con los diferentes modelos físicos de manera fiable con el fin de monitorear y controlar los procesos de oxidación de los elementos que se dispongan en la maquina a lo largo del tiempo.</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E8920A70-58D1-4915-81DA-38168BB0134B}"/>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64892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AF537C2-ADC5-4293-BAE4-83880D59DFD9}"/>
              </a:ext>
            </a:extLst>
          </p:cNvPr>
          <p:cNvSpPr txBox="1"/>
          <p:nvPr/>
        </p:nvSpPr>
        <p:spPr>
          <a:xfrm>
            <a:off x="5403915" y="2413337"/>
            <a:ext cx="6094428" cy="2031325"/>
          </a:xfrm>
          <a:prstGeom prst="rect">
            <a:avLst/>
          </a:prstGeom>
          <a:noFill/>
        </p:spPr>
        <p:txBody>
          <a:bodyPr wrap="square">
            <a:spAutoFit/>
          </a:bodyPr>
          <a:lstStyle/>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Por estos motivos la Facultad de Ingeniería Mecánica en compañía con el Ingeniero contratado para el apartado de adquisición de materiales de Instrumentación general del equipo, Ing. Sebastián Ibagué Martín solicitan a la Facultad de Ingeniería de Sistemas la intervención de uno de sus estudiantes para que en modalidad de Practica empresarial inicie con la adecuación de modelos iniciales de software que permita la interacción de los modelos físicos esto reservado y limitado a un nivel propio de Practica Empresarial, teniendo de esta manera una base solida la cual poder escalar en el proceso de construcción y adecuación ha unto de producto final de la Maquina de Oxidación de Materiales.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3074" name="Picture 2" descr="Gratis Fotos de stock gratuitas de adentro, adulto, alma Foto de stock">
            <a:extLst>
              <a:ext uri="{FF2B5EF4-FFF2-40B4-BE49-F238E27FC236}">
                <a16:creationId xmlns:a16="http://schemas.microsoft.com/office/drawing/2014/main" id="{2DB40027-442F-4751-BC45-662A5359D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621C527-9DEC-450E-8C14-14AC8C4AF496}"/>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4155617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tis Fotos de stock gratuitas de cámara, equipo, lente Foto de stock">
            <a:extLst>
              <a:ext uri="{FF2B5EF4-FFF2-40B4-BE49-F238E27FC236}">
                <a16:creationId xmlns:a16="http://schemas.microsoft.com/office/drawing/2014/main" id="{672DBB66-F5D9-4F20-B6DC-FB4715AF2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0" y="0"/>
            <a:ext cx="4718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E3B93735-5BC2-4EE7-9FBE-9F7166F57CEE}"/>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Objetivos</a:t>
            </a:r>
            <a:endParaRPr sz="3800" b="1" i="0" u="none" strike="noStrike" cap="none" dirty="0">
              <a:solidFill>
                <a:srgbClr val="1C81DC"/>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F8C4AE5C-7874-4E0C-A29C-2F3D50E82B29}"/>
              </a:ext>
            </a:extLst>
          </p:cNvPr>
          <p:cNvSpPr txBox="1"/>
          <p:nvPr/>
        </p:nvSpPr>
        <p:spPr>
          <a:xfrm>
            <a:off x="697941" y="1612129"/>
            <a:ext cx="6094428" cy="4185761"/>
          </a:xfrm>
          <a:prstGeom prst="rect">
            <a:avLst/>
          </a:prstGeom>
          <a:noFill/>
        </p:spPr>
        <p:txBody>
          <a:bodyPr wrap="square">
            <a:spAutoFit/>
          </a:bodyPr>
          <a:lstStyle/>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Adecuar y configurar el sistema operativo y herramientas de software de uso en la RaspBerry PI 400.</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Detectar de posibles problemas físicos de conexión del hardware de la Raspberry PI 400 con lo codificado en los módulos de software.</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Diseñar y construir PCB electrónicos que sean necesarias para la comunicación plena entre la RaspBerry 400 y los demás sistemas físicos de la Maquina de oxidación de materiales.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Apoyar en el apartado de instrumentación electrónica y física de los dispositivos que necesita la Maquina de oxidación de materiales.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Diseñar uno o varios módulos de software que permitan la conmutación eléctrica y electrónica de los dispositivos físicos de la Maquina de Oxidación de materiales haciendo provecho del ordenador RaspBerry PI 400 y tarjetas electrónicas.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AEBEC9BD-A49E-4558-A8E2-16769FE5DB95}"/>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97217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098497E-A271-4ACD-9191-384E78A76403}"/>
              </a:ext>
            </a:extLst>
          </p:cNvPr>
          <p:cNvSpPr txBox="1"/>
          <p:nvPr/>
        </p:nvSpPr>
        <p:spPr>
          <a:xfrm>
            <a:off x="5319075" y="1012954"/>
            <a:ext cx="6094428" cy="5047536"/>
          </a:xfrm>
          <a:prstGeom prst="rect">
            <a:avLst/>
          </a:prstGeom>
          <a:noFill/>
        </p:spPr>
        <p:txBody>
          <a:bodyPr wrap="square">
            <a:spAutoFit/>
          </a:bodyPr>
          <a:lstStyle/>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Diseñar uno o varios módulos de software que permitan la lectura de sensores analógicos y digital por parte de la RaspBerry PI 400.</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Diseñar uno o varios módulos externos de software sobre tarjetas electrónicas de apoyo en caso de ser necesarias para la adquisición de datos.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Realizar una conexión física y digital en caso de ser necesaria entre los diferentes módulos de hardware y software con la finalidad e que funcionen en sincronía al momento de interactuar con la máquina de oxidación de materiales.</a:t>
            </a:r>
          </a:p>
          <a:p>
            <a:pPr marL="342900" lvl="0" indent="-342900" algn="just">
              <a:buFont typeface="+mj-lt"/>
              <a:buAutoNum type="arabicPeriod"/>
            </a:pPr>
            <a:endParaRPr lang="es-CO"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Solucionar posibles malfuncionamientos de módulos de software previamente hechos y/o librerías que impidan el comportamiento adecuado de la toma de datos y conmutación a partir del puerto </a:t>
            </a:r>
            <a:r>
              <a:rPr lang="es-CO" sz="1400" dirty="0" err="1">
                <a:effectLst/>
                <a:latin typeface="Times New Roman" panose="02020603050405020304" pitchFamily="18" charset="0"/>
                <a:ea typeface="Times New Roman" panose="02020603050405020304" pitchFamily="18" charset="0"/>
                <a:cs typeface="Times New Roman" panose="02020603050405020304" pitchFamily="18" charset="0"/>
              </a:rPr>
              <a:t>GPIO</a:t>
            </a: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 del a Raspberry PI 400.</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Proponer los primeros módulos de software o uso de herramientas de terceros que permitan el uso de Dashboard para facilitar la accesibilidad y modo de interactuar del usuario con la máquina de oxidación de materiales.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CO" sz="1400" dirty="0">
                <a:effectLst/>
                <a:latin typeface="Times New Roman" panose="02020603050405020304" pitchFamily="18" charset="0"/>
                <a:ea typeface="Times New Roman" panose="02020603050405020304" pitchFamily="18" charset="0"/>
                <a:cs typeface="Times New Roman" panose="02020603050405020304" pitchFamily="18" charset="0"/>
              </a:rPr>
              <a:t>Formular modelos de escalabilidad de los modelos de software y hardware propuestos en la practica empresarial para el pleno funcionamiento de la máquina de oxidación de materiales.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lvl="0" algn="just"/>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4098" name="Picture 2" descr="Gratis Proyector Rolleiflex De Carrete A Carrete Negro Foto de stock">
            <a:extLst>
              <a:ext uri="{FF2B5EF4-FFF2-40B4-BE49-F238E27FC236}">
                <a16:creationId xmlns:a16="http://schemas.microsoft.com/office/drawing/2014/main" id="{DBF9AD78-B0A6-44D0-96B6-3DBE60C51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8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0A32F9E-65E4-43C4-8EF8-B6423982400A}"/>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28463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6D8B62B9-E284-41EA-800C-1E92704563E7}"/>
              </a:ext>
            </a:extLst>
          </p:cNvPr>
          <p:cNvSpPr txBox="1"/>
          <p:nvPr/>
        </p:nvSpPr>
        <p:spPr>
          <a:xfrm>
            <a:off x="382499" y="474775"/>
            <a:ext cx="11278457"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Descripción de las Actividades Realizadas</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93A9711E-DB5E-4F0E-8679-87351920BF48}"/>
              </a:ext>
            </a:extLst>
          </p:cNvPr>
          <p:cNvPicPr/>
          <p:nvPr/>
        </p:nvPicPr>
        <p:blipFill>
          <a:blip r:embed="rId2"/>
          <a:stretch>
            <a:fillRect/>
          </a:stretch>
        </p:blipFill>
        <p:spPr>
          <a:xfrm>
            <a:off x="382499" y="1348697"/>
            <a:ext cx="5264157" cy="2823871"/>
          </a:xfrm>
          <a:prstGeom prst="rect">
            <a:avLst/>
          </a:prstGeom>
        </p:spPr>
      </p:pic>
      <p:pic>
        <p:nvPicPr>
          <p:cNvPr id="4" name="Imagen 3">
            <a:extLst>
              <a:ext uri="{FF2B5EF4-FFF2-40B4-BE49-F238E27FC236}">
                <a16:creationId xmlns:a16="http://schemas.microsoft.com/office/drawing/2014/main" id="{8771AE18-55AD-4490-82DA-BB5F446E36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4698" y="3121173"/>
            <a:ext cx="8691591" cy="3262051"/>
          </a:xfrm>
          <a:prstGeom prst="rect">
            <a:avLst/>
          </a:prstGeom>
          <a:noFill/>
          <a:ln>
            <a:noFill/>
          </a:ln>
        </p:spPr>
      </p:pic>
      <p:sp>
        <p:nvSpPr>
          <p:cNvPr id="5" name="Flecha: curvada hacia arriba 4">
            <a:extLst>
              <a:ext uri="{FF2B5EF4-FFF2-40B4-BE49-F238E27FC236}">
                <a16:creationId xmlns:a16="http://schemas.microsoft.com/office/drawing/2014/main" id="{98B6E007-3449-427F-9447-0C53EE192962}"/>
              </a:ext>
            </a:extLst>
          </p:cNvPr>
          <p:cNvSpPr/>
          <p:nvPr/>
        </p:nvSpPr>
        <p:spPr>
          <a:xfrm rot="12577121">
            <a:off x="5717732" y="2057509"/>
            <a:ext cx="1385740" cy="653995"/>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dirty="0">
              <a:solidFill>
                <a:schemeClr val="tx1"/>
              </a:solidFill>
            </a:endParaRPr>
          </a:p>
        </p:txBody>
      </p:sp>
      <p:sp>
        <p:nvSpPr>
          <p:cNvPr id="6" name="Flecha: curvada hacia arriba 5">
            <a:extLst>
              <a:ext uri="{FF2B5EF4-FFF2-40B4-BE49-F238E27FC236}">
                <a16:creationId xmlns:a16="http://schemas.microsoft.com/office/drawing/2014/main" id="{EB14E8C9-7E3B-4BF0-A2DC-B6D9F57DD1E4}"/>
              </a:ext>
            </a:extLst>
          </p:cNvPr>
          <p:cNvSpPr/>
          <p:nvPr/>
        </p:nvSpPr>
        <p:spPr>
          <a:xfrm rot="2020291">
            <a:off x="1563783" y="4647655"/>
            <a:ext cx="1385740" cy="65399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solidFill>
                <a:schemeClr val="tx1"/>
              </a:solidFill>
            </a:endParaRPr>
          </a:p>
        </p:txBody>
      </p:sp>
      <p:pic>
        <p:nvPicPr>
          <p:cNvPr id="7" name="Imagen 6">
            <a:extLst>
              <a:ext uri="{FF2B5EF4-FFF2-40B4-BE49-F238E27FC236}">
                <a16:creationId xmlns:a16="http://schemas.microsoft.com/office/drawing/2014/main" id="{50B0A9AC-BDEB-45A3-A9F4-E369DC416CC3}"/>
              </a:ext>
            </a:extLst>
          </p:cNvPr>
          <p:cNvPicPr>
            <a:picLocks noChangeAspect="1"/>
          </p:cNvPicPr>
          <p:nvPr/>
        </p:nvPicPr>
        <p:blipFill>
          <a:blip r:embed="rId4"/>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97120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598A5445-9DC1-4F61-BC43-FD9229B1E9E6}"/>
              </a:ext>
            </a:extLst>
          </p:cNvPr>
          <p:cNvSpPr txBox="1"/>
          <p:nvPr/>
        </p:nvSpPr>
        <p:spPr>
          <a:xfrm>
            <a:off x="382500" y="474775"/>
            <a:ext cx="11427000"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Instalación y Configuración del SO Raspberry PI Debian</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7F664F9-6E25-4D27-A001-C4AF6B9C1E2C}"/>
              </a:ext>
            </a:extLst>
          </p:cNvPr>
          <p:cNvPicPr/>
          <p:nvPr/>
        </p:nvPicPr>
        <p:blipFill rotWithShape="1">
          <a:blip r:embed="rId2" cstate="print">
            <a:extLst>
              <a:ext uri="{28A0092B-C50C-407E-A947-70E740481C1C}">
                <a14:useLocalDpi xmlns:a14="http://schemas.microsoft.com/office/drawing/2010/main" val="0"/>
              </a:ext>
            </a:extLst>
          </a:blip>
          <a:srcRect t="15158" b="28054"/>
          <a:stretch/>
        </p:blipFill>
        <p:spPr bwMode="auto">
          <a:xfrm rot="10800000">
            <a:off x="382500" y="2339073"/>
            <a:ext cx="5612130" cy="2390775"/>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4E795075-B9D4-45E7-A8F2-F98C131C6E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67297" y="1629884"/>
            <a:ext cx="5742203" cy="3805621"/>
          </a:xfrm>
          <a:prstGeom prst="rect">
            <a:avLst/>
          </a:prstGeom>
          <a:noFill/>
          <a:ln>
            <a:noFill/>
          </a:ln>
        </p:spPr>
      </p:pic>
      <p:pic>
        <p:nvPicPr>
          <p:cNvPr id="5" name="Imagen 4">
            <a:extLst>
              <a:ext uri="{FF2B5EF4-FFF2-40B4-BE49-F238E27FC236}">
                <a16:creationId xmlns:a16="http://schemas.microsoft.com/office/drawing/2014/main" id="{6A42A6F2-C926-4379-8166-0D8F9EC88806}"/>
              </a:ext>
            </a:extLst>
          </p:cNvPr>
          <p:cNvPicPr>
            <a:picLocks noChangeAspect="1"/>
          </p:cNvPicPr>
          <p:nvPr/>
        </p:nvPicPr>
        <p:blipFill>
          <a:blip r:embed="rId4"/>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397710839"/>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Panorámica</PresentationFormat>
  <Paragraphs>83</Paragraphs>
  <Slides>28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Cambria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Luis Felipe Narváez Gómez</cp:lastModifiedBy>
  <cp:revision>15</cp:revision>
  <dcterms:created xsi:type="dcterms:W3CDTF">2022-01-18T19:54:19Z</dcterms:created>
  <dcterms:modified xsi:type="dcterms:W3CDTF">2022-12-05T10:51:42Z</dcterms:modified>
</cp:coreProperties>
</file>